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8" r:id="rId2"/>
    <p:sldId id="270" r:id="rId3"/>
    <p:sldId id="286" r:id="rId4"/>
    <p:sldId id="337" r:id="rId5"/>
    <p:sldId id="273" r:id="rId6"/>
    <p:sldId id="279" r:id="rId7"/>
    <p:sldId id="307" r:id="rId8"/>
    <p:sldId id="284" r:id="rId9"/>
    <p:sldId id="308" r:id="rId10"/>
    <p:sldId id="292" r:id="rId11"/>
    <p:sldId id="266" r:id="rId12"/>
    <p:sldId id="309" r:id="rId13"/>
    <p:sldId id="271" r:id="rId14"/>
    <p:sldId id="310" r:id="rId15"/>
    <p:sldId id="272" r:id="rId16"/>
    <p:sldId id="291" r:id="rId17"/>
    <p:sldId id="295" r:id="rId18"/>
    <p:sldId id="296" r:id="rId19"/>
    <p:sldId id="294" r:id="rId20"/>
    <p:sldId id="301" r:id="rId21"/>
    <p:sldId id="311" r:id="rId22"/>
    <p:sldId id="300" r:id="rId23"/>
    <p:sldId id="304" r:id="rId24"/>
    <p:sldId id="316" r:id="rId25"/>
    <p:sldId id="338" r:id="rId26"/>
    <p:sldId id="339" r:id="rId27"/>
    <p:sldId id="340" r:id="rId28"/>
    <p:sldId id="341" r:id="rId29"/>
    <p:sldId id="342" r:id="rId30"/>
    <p:sldId id="351" r:id="rId31"/>
    <p:sldId id="347" r:id="rId32"/>
    <p:sldId id="343" r:id="rId33"/>
    <p:sldId id="345" r:id="rId34"/>
    <p:sldId id="344" r:id="rId35"/>
    <p:sldId id="346" r:id="rId36"/>
    <p:sldId id="350" r:id="rId37"/>
    <p:sldId id="352" r:id="rId38"/>
    <p:sldId id="349" r:id="rId39"/>
    <p:sldId id="348" r:id="rId40"/>
    <p:sldId id="293" r:id="rId41"/>
    <p:sldId id="312" r:id="rId42"/>
    <p:sldId id="299" r:id="rId43"/>
    <p:sldId id="313" r:id="rId44"/>
    <p:sldId id="298" r:id="rId45"/>
    <p:sldId id="314" r:id="rId46"/>
    <p:sldId id="297" r:id="rId47"/>
    <p:sldId id="318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BD54"/>
    <a:srgbClr val="FF8B2A"/>
    <a:srgbClr val="0C45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6382"/>
    <p:restoredTop sz="94651"/>
  </p:normalViewPr>
  <p:slideViewPr>
    <p:cSldViewPr snapToGrid="0" snapToObjects="1">
      <p:cViewPr varScale="1">
        <p:scale>
          <a:sx n="79" d="100"/>
          <a:sy n="79" d="100"/>
        </p:scale>
        <p:origin x="25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799F27-7F24-BE42-A26F-98289ABC4E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F1D120-BFCF-4742-BDFD-5F16E2BBFF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4F6F47-B7DB-964C-B98B-AE647D4EC3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38F17-50F8-F742-B5FC-D45035F25810}" type="datetimeFigureOut">
              <a:rPr lang="en-US" smtClean="0"/>
              <a:t>11/11/2024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BAFC70-C4BB-F742-B976-28E4278DD6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B9F33F-6755-0A42-ABA0-4DDA03BE1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63591-D443-1244-8B81-26135AFAFF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5995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820ABC-2ED1-6149-B3DA-C3F58BB531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8A801C-1054-6944-A8AE-C5DCBE0B0A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41320B-4BD8-344F-97D5-7992DCD2A1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38F17-50F8-F742-B5FC-D45035F25810}" type="datetimeFigureOut">
              <a:rPr lang="en-US" smtClean="0"/>
              <a:t>11/11/2024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C123B4-BC67-CB44-BE25-9D6991BC0B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C3670F-09CC-1E4A-8352-FC7E411524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63591-D443-1244-8B81-26135AFAFF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231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1ED99BC-0C52-D34E-916C-6CEF75F49B2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03EE77-5573-E044-BE4B-FB1BF5A3BB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BB4028-8359-D84F-8D3C-945FCAA61A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38F17-50F8-F742-B5FC-D45035F25810}" type="datetimeFigureOut">
              <a:rPr lang="en-US" smtClean="0"/>
              <a:t>11/11/2024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950AD2-4B02-4144-9955-64882A0075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C2A0CE-EE54-B94E-BC95-7DBB7583E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63591-D443-1244-8B81-26135AFAFF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1940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82AA2-F23D-F141-B657-8C1E762AA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954DD9-2318-BF46-B252-B9E67C8C79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46A686-6AE7-2B4A-94C2-D371881C86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38F17-50F8-F742-B5FC-D45035F25810}" type="datetimeFigureOut">
              <a:rPr lang="en-US" smtClean="0"/>
              <a:t>11/11/2024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992E3F-A029-2C46-B5B3-448E4AE34D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A2422A-8AB8-904F-9558-6044370AE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63591-D443-1244-8B81-26135AFAFF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1856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C1F50-F6A9-A649-90E5-088CEEFBAE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324C65-5DB6-2B4E-8E29-67B5ECD009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7111F6-2D6A-C243-AC06-4109FAD362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38F17-50F8-F742-B5FC-D45035F25810}" type="datetimeFigureOut">
              <a:rPr lang="en-US" smtClean="0"/>
              <a:t>11/11/2024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A4ED47-DEBD-5C4A-9E8C-BB9D2F229D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84900D-F797-4F42-A947-B08B4CF4D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63591-D443-1244-8B81-26135AFAFF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3660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31B7D2-D555-F64D-8B24-C062CD77B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87273E-E9B7-4045-B0A9-33DBC760621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69F1FD-8493-6244-ABAE-E98BF2510F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48254E-6B07-B240-9DEF-7E326E16F0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38F17-50F8-F742-B5FC-D45035F25810}" type="datetimeFigureOut">
              <a:rPr lang="en-US" smtClean="0"/>
              <a:t>11/11/2024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D01081-8C0B-7D45-BBD4-3900D8556E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000D0E-5450-1549-BF0E-C2EFC621BE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63591-D443-1244-8B81-26135AFAFF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7053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65242B-3993-2445-ACEF-CB28F5D82C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FA84F3-95D2-C34F-AD61-9AE0DFF210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22039D-4D73-F34A-A09E-D6A124AD3B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2B18BF-89E7-4541-9138-D4677A74F69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B6D2F20-61B1-6344-ACCA-EE6F99D3E2F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1B03876-32FB-364B-A43E-98295F16AE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38F17-50F8-F742-B5FC-D45035F25810}" type="datetimeFigureOut">
              <a:rPr lang="en-US" smtClean="0"/>
              <a:t>11/11/2024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54B155C-5FFE-4C4D-A8F5-5532532235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ECB7A63-6BA3-2946-BF08-4B0F4DD5A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63591-D443-1244-8B81-26135AFAFF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6121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E22789-0D46-7744-A047-B02F554A7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B4E5921-1FBD-1D46-BBC8-A0B516236C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38F17-50F8-F742-B5FC-D45035F25810}" type="datetimeFigureOut">
              <a:rPr lang="en-US" smtClean="0"/>
              <a:t>11/11/2024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CC9BA1-BA7E-0F41-BBEC-CCCD33DCBE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56D769-75D4-D64A-8849-83D29E3E49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63591-D443-1244-8B81-26135AFAFF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3038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ADD7283-E30A-9E42-8E95-012E926ED1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38F17-50F8-F742-B5FC-D45035F25810}" type="datetimeFigureOut">
              <a:rPr lang="en-US" smtClean="0"/>
              <a:t>11/11/2024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438DCF3-E11A-2447-84AA-287CF09250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93F63E-9784-3F47-9674-3FB4B6965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63591-D443-1244-8B81-26135AFAFF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2508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EAFBC1-C79C-654F-8830-29B342006A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9FE578-0F5A-764C-B90F-5401722619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D98886-63A2-8F4B-A719-6DBAB7F51E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BE4804-3437-B345-94CD-3F42B9285A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38F17-50F8-F742-B5FC-D45035F25810}" type="datetimeFigureOut">
              <a:rPr lang="en-US" smtClean="0"/>
              <a:t>11/11/2024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852240-4C87-2740-B625-D8B880A705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8094C7-0974-9841-89A6-DEEFC9918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63591-D443-1244-8B81-26135AFAFF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4621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F669B5-C980-254B-AC91-62311CB4AF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3B9A1CE-35FC-2E45-AE66-719C7174C7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BC62E6-C50C-3B42-9614-6C3D588FF6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A2E583-6175-5A4F-A2F5-5E6D6EAABC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38F17-50F8-F742-B5FC-D45035F25810}" type="datetimeFigureOut">
              <a:rPr lang="en-US" smtClean="0"/>
              <a:t>11/11/2024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D461D0-1269-3B48-9111-BBCBDD6FDF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5C8C66-6CD6-1842-84EE-F596F44AC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63591-D443-1244-8B81-26135AFAFF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6888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A4F99B1-E10D-E542-9B81-41A1F513AB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7E05EE-0374-D74A-9702-B500BBB034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D14B5A-9384-6E4F-91B9-C38357FDFF8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238F17-50F8-F742-B5FC-D45035F25810}" type="datetimeFigureOut">
              <a:rPr lang="en-US" smtClean="0"/>
              <a:t>11/11/2024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7FD556-B1BA-8347-A9F8-F967B1F84A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A0CF5B-0F8D-0A41-8C75-644AE81FA1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963591-D443-1244-8B81-26135AFAFF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6854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">
            <a:extLst>
              <a:ext uri="{FF2B5EF4-FFF2-40B4-BE49-F238E27FC236}">
                <a16:creationId xmlns:a16="http://schemas.microsoft.com/office/drawing/2014/main" id="{5C9552AA-EB5F-6A4A-A0C5-D1CC61336C26}"/>
              </a:ext>
            </a:extLst>
          </p:cNvPr>
          <p:cNvSpPr/>
          <p:nvPr/>
        </p:nvSpPr>
        <p:spPr>
          <a:xfrm>
            <a:off x="11765548" y="-14510"/>
            <a:ext cx="78107" cy="687250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defTabSz="309563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2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3F12E5-AA1D-DA41-8F82-5F2CCB56C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153358"/>
            <a:ext cx="12192000" cy="941158"/>
          </a:xfrm>
          <a:solidFill>
            <a:schemeClr val="bg1"/>
          </a:solidFill>
        </p:spPr>
        <p:txBody>
          <a:bodyPr>
            <a:normAutofit/>
          </a:bodyPr>
          <a:lstStyle/>
          <a:p>
            <a:pPr algn="ctr">
              <a:tabLst>
                <a:tab pos="11241088" algn="l"/>
              </a:tabLst>
            </a:pPr>
            <a:r>
              <a:rPr lang="en-US" sz="2800" dirty="0">
                <a:solidFill>
                  <a:schemeClr val="accent6">
                    <a:lumMod val="50000"/>
                  </a:schemeClr>
                </a:solidFill>
                <a:latin typeface="Trebuchet MS" panose="020B0703020202090204" pitchFamily="34" charset="0"/>
              </a:rPr>
              <a:t>Prof. Subodh Wagle, IIT Bombay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24C177-4047-054A-98B7-1BB59B97DC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508000"/>
            <a:ext cx="12192000" cy="364535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sz="2400" dirty="0">
              <a:latin typeface="Trebuchet MS" panose="020B0703020202090204" pitchFamily="34" charset="0"/>
            </a:endParaRPr>
          </a:p>
          <a:p>
            <a:pPr marL="0" indent="0" algn="ctr">
              <a:spcBef>
                <a:spcPts val="0"/>
              </a:spcBef>
              <a:buNone/>
            </a:pPr>
            <a:r>
              <a:rPr lang="en-US" sz="3600" dirty="0">
                <a:solidFill>
                  <a:schemeClr val="bg1"/>
                </a:solidFill>
                <a:latin typeface="Trebuchet MS" panose="020B0703020202090204" pitchFamily="34" charset="0"/>
              </a:rPr>
              <a:t>TD 638: Development Perspectives</a:t>
            </a:r>
          </a:p>
          <a:p>
            <a:pPr marL="0" indent="0" algn="ctr">
              <a:spcBef>
                <a:spcPts val="0"/>
              </a:spcBef>
              <a:buNone/>
            </a:pPr>
            <a:endParaRPr lang="en-US" sz="3600" dirty="0">
              <a:solidFill>
                <a:schemeClr val="bg1"/>
              </a:solidFill>
              <a:latin typeface="Trebuchet MS" panose="020B0703020202090204" pitchFamily="34" charset="0"/>
            </a:endParaRPr>
          </a:p>
          <a:p>
            <a:pPr marL="0" indent="0" algn="ctr">
              <a:spcBef>
                <a:spcPts val="0"/>
              </a:spcBef>
              <a:buNone/>
            </a:pPr>
            <a:r>
              <a:rPr lang="en-US" sz="4400" dirty="0">
                <a:solidFill>
                  <a:schemeClr val="bg1"/>
                </a:solidFill>
                <a:latin typeface="Trebuchet MS" panose="020B0703020202090204" pitchFamily="34" charset="0"/>
              </a:rPr>
              <a:t>Mainstream Development: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US" sz="4400" i="1" dirty="0">
                <a:solidFill>
                  <a:schemeClr val="bg1"/>
                </a:solidFill>
                <a:latin typeface="Trebuchet MS" panose="020B0703020202090204" pitchFamily="34" charset="0"/>
              </a:rPr>
              <a:t>Critiques and Alternatives </a:t>
            </a:r>
          </a:p>
          <a:p>
            <a:pPr marL="0" indent="0" algn="ctr">
              <a:spcBef>
                <a:spcPts val="0"/>
              </a:spcBef>
              <a:buNone/>
            </a:pPr>
            <a:endParaRPr lang="en-US" sz="3000" dirty="0">
              <a:solidFill>
                <a:schemeClr val="bg1"/>
              </a:solidFill>
              <a:latin typeface="Trebuchet MS" panose="020B0703020202090204" pitchFamily="34" charset="0"/>
            </a:endParaRPr>
          </a:p>
        </p:txBody>
      </p:sp>
      <p:sp>
        <p:nvSpPr>
          <p:cNvPr id="5" name="Rectangle">
            <a:extLst>
              <a:ext uri="{FF2B5EF4-FFF2-40B4-BE49-F238E27FC236}">
                <a16:creationId xmlns:a16="http://schemas.microsoft.com/office/drawing/2014/main" id="{2D91EB21-04C4-F549-9040-B3D4CD33CACC}"/>
              </a:ext>
            </a:extLst>
          </p:cNvPr>
          <p:cNvSpPr/>
          <p:nvPr/>
        </p:nvSpPr>
        <p:spPr>
          <a:xfrm>
            <a:off x="11979823" y="-23128"/>
            <a:ext cx="107470" cy="6872509"/>
          </a:xfrm>
          <a:prstGeom prst="rect">
            <a:avLst/>
          </a:prstGeom>
          <a:solidFill>
            <a:schemeClr val="accent6">
              <a:lumMod val="75000"/>
            </a:schemeClr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defTabSz="309563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200"/>
          </a:p>
        </p:txBody>
      </p:sp>
    </p:spTree>
    <p:extLst>
      <p:ext uri="{BB962C8B-B14F-4D97-AF65-F5344CB8AC3E}">
        <p14:creationId xmlns:p14="http://schemas.microsoft.com/office/powerpoint/2010/main" val="34675499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">
            <a:extLst>
              <a:ext uri="{FF2B5EF4-FFF2-40B4-BE49-F238E27FC236}">
                <a16:creationId xmlns:a16="http://schemas.microsoft.com/office/drawing/2014/main" id="{5C9552AA-EB5F-6A4A-A0C5-D1CC61336C26}"/>
              </a:ext>
            </a:extLst>
          </p:cNvPr>
          <p:cNvSpPr/>
          <p:nvPr/>
        </p:nvSpPr>
        <p:spPr>
          <a:xfrm>
            <a:off x="11751034" y="-14510"/>
            <a:ext cx="78107" cy="687250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defTabSz="309563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2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3F12E5-AA1D-DA41-8F82-5F2CCB56C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16116"/>
            <a:ext cx="12192000" cy="885373"/>
          </a:xfrm>
          <a:solidFill>
            <a:schemeClr val="bg1"/>
          </a:solidFill>
        </p:spPr>
        <p:txBody>
          <a:bodyPr>
            <a:normAutofit/>
          </a:bodyPr>
          <a:lstStyle/>
          <a:p>
            <a:pPr marL="187325"/>
            <a:r>
              <a:rPr lang="en-US" sz="3200" dirty="0">
                <a:solidFill>
                  <a:schemeClr val="accent6">
                    <a:lumMod val="50000"/>
                  </a:schemeClr>
                </a:solidFill>
                <a:latin typeface="Trebuchet MS" panose="020B0703020202090204" pitchFamily="34" charset="0"/>
              </a:rPr>
              <a:t>Critique of Mainstream Development. . . 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24C177-4047-054A-98B7-1BB59B97DC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001489"/>
            <a:ext cx="11875117" cy="5856510"/>
          </a:xfrm>
        </p:spPr>
        <p:txBody>
          <a:bodyPr>
            <a:normAutofit/>
          </a:bodyPr>
          <a:lstStyle/>
          <a:p>
            <a:pPr marL="303213" indent="-303213">
              <a:lnSpc>
                <a:spcPct val="140000"/>
              </a:lnSpc>
              <a:spcBef>
                <a:spcPts val="0"/>
              </a:spcBef>
              <a:spcAft>
                <a:spcPts val="1200"/>
              </a:spcAft>
            </a:pPr>
            <a:r>
              <a:rPr lang="en-IN" sz="2000" b="1" i="1" dirty="0">
                <a:solidFill>
                  <a:schemeClr val="bg1"/>
                </a:solidFill>
              </a:rPr>
              <a:t>“</a:t>
            </a:r>
            <a:r>
              <a:rPr lang="en-IN" sz="2000" b="1" i="1" dirty="0">
                <a:solidFill>
                  <a:srgbClr val="FFFF00"/>
                </a:solidFill>
              </a:rPr>
              <a:t>Reductionism</a:t>
            </a:r>
            <a:r>
              <a:rPr lang="en-IN" sz="2000" b="1" i="1" dirty="0">
                <a:solidFill>
                  <a:schemeClr val="bg1"/>
                </a:solidFill>
              </a:rPr>
              <a:t>”</a:t>
            </a:r>
            <a:r>
              <a:rPr lang="en-IN" sz="2000" dirty="0">
                <a:solidFill>
                  <a:schemeClr val="bg1"/>
                </a:solidFill>
              </a:rPr>
              <a:t>: </a:t>
            </a:r>
            <a:r>
              <a:rPr lang="en-IN" sz="2000" b="1" i="1" dirty="0">
                <a:solidFill>
                  <a:schemeClr val="bg1"/>
                </a:solidFill>
              </a:rPr>
              <a:t>Collapsing</a:t>
            </a:r>
            <a:r>
              <a:rPr lang="en-IN" sz="2000" i="1" dirty="0">
                <a:solidFill>
                  <a:srgbClr val="FF8B2A"/>
                </a:solidFill>
              </a:rPr>
              <a:t> </a:t>
            </a:r>
            <a:r>
              <a:rPr lang="en-IN" sz="2000" dirty="0">
                <a:solidFill>
                  <a:schemeClr val="bg1"/>
                </a:solidFill>
              </a:rPr>
              <a:t>the </a:t>
            </a:r>
            <a:r>
              <a:rPr lang="en-IN" sz="2000" b="1" i="1" dirty="0">
                <a:solidFill>
                  <a:srgbClr val="92D050"/>
                </a:solidFill>
              </a:rPr>
              <a:t>broad </a:t>
            </a:r>
            <a:r>
              <a:rPr lang="en-IN" sz="2000" dirty="0">
                <a:solidFill>
                  <a:schemeClr val="bg1"/>
                </a:solidFill>
              </a:rPr>
              <a:t>and</a:t>
            </a:r>
            <a:r>
              <a:rPr lang="en-IN" sz="2000" b="1" i="1" dirty="0">
                <a:solidFill>
                  <a:srgbClr val="92D050"/>
                </a:solidFill>
              </a:rPr>
              <a:t> multidimensional</a:t>
            </a:r>
            <a:r>
              <a:rPr lang="en-IN" sz="2000" dirty="0">
                <a:solidFill>
                  <a:srgbClr val="FF8B2A"/>
                </a:solidFill>
              </a:rPr>
              <a:t> process of development</a:t>
            </a:r>
            <a:r>
              <a:rPr lang="en-IN" sz="2000" dirty="0">
                <a:solidFill>
                  <a:schemeClr val="bg1"/>
                </a:solidFill>
              </a:rPr>
              <a:t> </a:t>
            </a:r>
          </a:p>
          <a:p>
            <a:pPr marL="1073150" indent="-301625">
              <a:lnSpc>
                <a:spcPct val="140000"/>
              </a:lnSpc>
              <a:spcBef>
                <a:spcPts val="0"/>
              </a:spcBef>
              <a:spcAft>
                <a:spcPts val="1200"/>
              </a:spcAft>
            </a:pPr>
            <a:r>
              <a:rPr lang="en-IN" sz="2000" dirty="0">
                <a:solidFill>
                  <a:schemeClr val="bg1"/>
                </a:solidFill>
              </a:rPr>
              <a:t>into a </a:t>
            </a:r>
            <a:r>
              <a:rPr lang="en-IN" sz="2000" b="1" i="1" dirty="0">
                <a:solidFill>
                  <a:srgbClr val="00B0F0"/>
                </a:solidFill>
              </a:rPr>
              <a:t>narrow</a:t>
            </a:r>
            <a:r>
              <a:rPr lang="en-IN" sz="2000" b="1" i="1" dirty="0">
                <a:solidFill>
                  <a:srgbClr val="FF8B2A"/>
                </a:solidFill>
              </a:rPr>
              <a:t> </a:t>
            </a:r>
            <a:r>
              <a:rPr lang="en-IN" sz="2000" b="1" i="1" dirty="0">
                <a:solidFill>
                  <a:srgbClr val="92D050"/>
                </a:solidFill>
              </a:rPr>
              <a:t>quantified</a:t>
            </a:r>
            <a:r>
              <a:rPr lang="en-IN" sz="2000" b="1" i="1" dirty="0">
                <a:solidFill>
                  <a:srgbClr val="FFC000"/>
                </a:solidFill>
              </a:rPr>
              <a:t> parameter of </a:t>
            </a:r>
            <a:r>
              <a:rPr lang="en-IN" sz="2000" b="1" i="1" dirty="0">
                <a:solidFill>
                  <a:srgbClr val="FFFF00"/>
                </a:solidFill>
              </a:rPr>
              <a:t>GDP</a:t>
            </a:r>
            <a:r>
              <a:rPr lang="en-IN" sz="2000" dirty="0">
                <a:solidFill>
                  <a:schemeClr val="bg1"/>
                </a:solidFill>
              </a:rPr>
              <a:t>, </a:t>
            </a:r>
          </a:p>
          <a:p>
            <a:pPr marL="1831975" indent="-354013">
              <a:lnSpc>
                <a:spcPct val="140000"/>
              </a:lnSpc>
              <a:spcBef>
                <a:spcPts val="0"/>
              </a:spcBef>
              <a:spcAft>
                <a:spcPts val="1200"/>
              </a:spcAft>
            </a:pPr>
            <a:r>
              <a:rPr lang="en-IN" sz="2000" dirty="0">
                <a:solidFill>
                  <a:schemeClr val="bg1"/>
                </a:solidFill>
              </a:rPr>
              <a:t>which essentially was </a:t>
            </a:r>
            <a:r>
              <a:rPr lang="en-IN" sz="2000" i="1" dirty="0">
                <a:solidFill>
                  <a:srgbClr val="FF8B2A"/>
                </a:solidFill>
              </a:rPr>
              <a:t>a</a:t>
            </a:r>
            <a:r>
              <a:rPr lang="en-IN" sz="2000" i="1" dirty="0">
                <a:solidFill>
                  <a:srgbClr val="92D050"/>
                </a:solidFill>
              </a:rPr>
              <a:t> parameter </a:t>
            </a:r>
            <a:r>
              <a:rPr lang="en-IN" sz="2000" i="1" dirty="0">
                <a:solidFill>
                  <a:srgbClr val="FF8B2A"/>
                </a:solidFill>
              </a:rPr>
              <a:t>of macro-economic wealth generation</a:t>
            </a:r>
            <a:r>
              <a:rPr lang="en-IN" sz="2000" dirty="0">
                <a:solidFill>
                  <a:schemeClr val="bg1"/>
                </a:solidFill>
              </a:rPr>
              <a:t>, </a:t>
            </a:r>
          </a:p>
          <a:p>
            <a:pPr marL="979488" indent="-296863">
              <a:lnSpc>
                <a:spcPct val="140000"/>
              </a:lnSpc>
              <a:spcBef>
                <a:spcPts val="0"/>
              </a:spcBef>
              <a:spcAft>
                <a:spcPts val="1200"/>
              </a:spcAft>
            </a:pPr>
            <a:r>
              <a:rPr lang="en-IN" sz="2000" dirty="0">
                <a:solidFill>
                  <a:schemeClr val="bg1"/>
                </a:solidFill>
              </a:rPr>
              <a:t>This led to </a:t>
            </a:r>
            <a:r>
              <a:rPr lang="en-IN" sz="2000" b="1" i="1" dirty="0">
                <a:solidFill>
                  <a:srgbClr val="FFFF00"/>
                </a:solidFill>
              </a:rPr>
              <a:t>distortion</a:t>
            </a:r>
            <a:r>
              <a:rPr lang="en-IN" sz="2000" b="1" i="1" dirty="0">
                <a:solidFill>
                  <a:srgbClr val="FF8B2A"/>
                </a:solidFill>
              </a:rPr>
              <a:t> </a:t>
            </a:r>
            <a:r>
              <a:rPr lang="en-IN" sz="2000" dirty="0">
                <a:solidFill>
                  <a:schemeClr val="bg1"/>
                </a:solidFill>
              </a:rPr>
              <a:t>of </a:t>
            </a:r>
            <a:r>
              <a:rPr lang="en-IN" sz="2000" dirty="0">
                <a:solidFill>
                  <a:srgbClr val="FF8B2A"/>
                </a:solidFill>
              </a:rPr>
              <a:t>development thinking and practice</a:t>
            </a:r>
          </a:p>
          <a:p>
            <a:pPr marL="303213" indent="-303213">
              <a:lnSpc>
                <a:spcPct val="140000"/>
              </a:lnSpc>
              <a:spcBef>
                <a:spcPts val="0"/>
              </a:spcBef>
              <a:spcAft>
                <a:spcPts val="1200"/>
              </a:spcAft>
            </a:pPr>
            <a:r>
              <a:rPr lang="en-IN" sz="2000" b="1" i="1" dirty="0">
                <a:solidFill>
                  <a:srgbClr val="FFFF00"/>
                </a:solidFill>
              </a:rPr>
              <a:t>Over-emphasis</a:t>
            </a:r>
            <a:r>
              <a:rPr lang="en-IN" sz="2000" b="1" i="1" dirty="0">
                <a:solidFill>
                  <a:srgbClr val="FF8B2A"/>
                </a:solidFill>
              </a:rPr>
              <a:t> </a:t>
            </a:r>
            <a:r>
              <a:rPr lang="en-IN" sz="2000" dirty="0">
                <a:solidFill>
                  <a:schemeClr val="bg1"/>
                </a:solidFill>
              </a:rPr>
              <a:t>on</a:t>
            </a:r>
            <a:r>
              <a:rPr lang="en-IN" sz="2000" b="1" i="1" dirty="0">
                <a:solidFill>
                  <a:srgbClr val="FF8B2A"/>
                </a:solidFill>
              </a:rPr>
              <a:t> </a:t>
            </a:r>
            <a:r>
              <a:rPr lang="en-IN" sz="2000" b="1" i="1" dirty="0">
                <a:solidFill>
                  <a:srgbClr val="FFFF00"/>
                </a:solidFill>
              </a:rPr>
              <a:t>economic growth </a:t>
            </a:r>
            <a:r>
              <a:rPr lang="en-IN" sz="2000" dirty="0">
                <a:solidFill>
                  <a:schemeClr val="bg1"/>
                </a:solidFill>
              </a:rPr>
              <a:t>and on</a:t>
            </a:r>
            <a:r>
              <a:rPr lang="en-IN" sz="2000" dirty="0">
                <a:solidFill>
                  <a:srgbClr val="FFFF00"/>
                </a:solidFill>
              </a:rPr>
              <a:t> </a:t>
            </a:r>
            <a:r>
              <a:rPr lang="en-IN" sz="2000" b="1" i="1" dirty="0">
                <a:solidFill>
                  <a:srgbClr val="FFFF00"/>
                </a:solidFill>
              </a:rPr>
              <a:t>GDP</a:t>
            </a:r>
            <a:r>
              <a:rPr lang="en-IN" sz="2000" dirty="0">
                <a:solidFill>
                  <a:srgbClr val="FFFF00"/>
                </a:solidFill>
              </a:rPr>
              <a:t> </a:t>
            </a:r>
            <a:r>
              <a:rPr lang="en-IN" sz="2000" dirty="0">
                <a:solidFill>
                  <a:schemeClr val="bg1"/>
                </a:solidFill>
              </a:rPr>
              <a:t>led to </a:t>
            </a:r>
            <a:r>
              <a:rPr lang="en-IN" sz="2000" i="1" dirty="0">
                <a:solidFill>
                  <a:srgbClr val="FF8B2A"/>
                </a:solidFill>
              </a:rPr>
              <a:t>neglect of </a:t>
            </a:r>
            <a:r>
              <a:rPr lang="en-IN" sz="2000" b="1" i="1" dirty="0">
                <a:solidFill>
                  <a:srgbClr val="FF8B2A"/>
                </a:solidFill>
              </a:rPr>
              <a:t>distribution aspect</a:t>
            </a:r>
            <a:r>
              <a:rPr lang="en-IN" sz="2000" dirty="0">
                <a:solidFill>
                  <a:schemeClr val="bg1"/>
                </a:solidFill>
              </a:rPr>
              <a:t>, </a:t>
            </a:r>
          </a:p>
          <a:p>
            <a:pPr marL="625475" indent="-296863">
              <a:lnSpc>
                <a:spcPct val="140000"/>
              </a:lnSpc>
              <a:spcBef>
                <a:spcPts val="0"/>
              </a:spcBef>
              <a:spcAft>
                <a:spcPts val="1200"/>
              </a:spcAft>
            </a:pPr>
            <a:r>
              <a:rPr lang="en-IN" sz="2000" dirty="0">
                <a:solidFill>
                  <a:schemeClr val="bg1"/>
                </a:solidFill>
              </a:rPr>
              <a:t>leading to </a:t>
            </a:r>
            <a:r>
              <a:rPr lang="en-IN" sz="2000" dirty="0">
                <a:solidFill>
                  <a:srgbClr val="FF8B2A"/>
                </a:solidFill>
              </a:rPr>
              <a:t>increase in </a:t>
            </a:r>
            <a:r>
              <a:rPr lang="en-IN" sz="2000" dirty="0">
                <a:solidFill>
                  <a:schemeClr val="bg1"/>
                </a:solidFill>
              </a:rPr>
              <a:t>not just </a:t>
            </a:r>
            <a:r>
              <a:rPr lang="en-IN" sz="2000" i="1" dirty="0">
                <a:solidFill>
                  <a:srgbClr val="92D050"/>
                </a:solidFill>
              </a:rPr>
              <a:t>income disparity </a:t>
            </a:r>
            <a:r>
              <a:rPr lang="en-IN" sz="2000" dirty="0">
                <a:solidFill>
                  <a:schemeClr val="bg1"/>
                </a:solidFill>
              </a:rPr>
              <a:t>but </a:t>
            </a:r>
            <a:r>
              <a:rPr lang="en-IN" sz="2000" b="1" i="1" dirty="0">
                <a:solidFill>
                  <a:srgbClr val="00B0F0"/>
                </a:solidFill>
              </a:rPr>
              <a:t>multi-dimensional</a:t>
            </a:r>
            <a:r>
              <a:rPr lang="en-IN" sz="2000" i="1" dirty="0">
                <a:solidFill>
                  <a:srgbClr val="00B0F0"/>
                </a:solidFill>
              </a:rPr>
              <a:t> deprivation</a:t>
            </a:r>
          </a:p>
          <a:p>
            <a:pPr marL="354013" indent="-354013">
              <a:lnSpc>
                <a:spcPct val="140000"/>
              </a:lnSpc>
              <a:spcBef>
                <a:spcPts val="0"/>
              </a:spcBef>
              <a:spcAft>
                <a:spcPts val="1200"/>
              </a:spcAft>
            </a:pPr>
            <a:r>
              <a:rPr lang="en-IN" sz="2000" b="1" i="1" dirty="0">
                <a:solidFill>
                  <a:srgbClr val="FFFF00"/>
                </a:solidFill>
              </a:rPr>
              <a:t>Diverse criticisms </a:t>
            </a:r>
            <a:r>
              <a:rPr lang="en-IN" sz="2000" dirty="0">
                <a:solidFill>
                  <a:schemeClr val="bg1"/>
                </a:solidFill>
              </a:rPr>
              <a:t>of </a:t>
            </a:r>
            <a:r>
              <a:rPr lang="en-IN" sz="2000" dirty="0">
                <a:solidFill>
                  <a:srgbClr val="FFC000"/>
                </a:solidFill>
              </a:rPr>
              <a:t>concept, theories, </a:t>
            </a:r>
            <a:r>
              <a:rPr lang="en-IN" sz="2000" dirty="0">
                <a:solidFill>
                  <a:schemeClr val="bg1"/>
                </a:solidFill>
              </a:rPr>
              <a:t>as well as </a:t>
            </a:r>
            <a:r>
              <a:rPr lang="en-IN" sz="2000" dirty="0">
                <a:solidFill>
                  <a:srgbClr val="FFC000"/>
                </a:solidFill>
              </a:rPr>
              <a:t>practice </a:t>
            </a:r>
            <a:r>
              <a:rPr lang="en-IN" sz="2000" dirty="0">
                <a:solidFill>
                  <a:schemeClr val="bg1"/>
                </a:solidFill>
              </a:rPr>
              <a:t>of </a:t>
            </a:r>
            <a:r>
              <a:rPr lang="en-IN" sz="2000" b="1" dirty="0">
                <a:solidFill>
                  <a:srgbClr val="FFFF00"/>
                </a:solidFill>
              </a:rPr>
              <a:t>Development </a:t>
            </a:r>
            <a:endParaRPr lang="en-IN" sz="2000" b="1" i="1" dirty="0">
              <a:solidFill>
                <a:srgbClr val="FFFF00"/>
              </a:solidFill>
            </a:endParaRPr>
          </a:p>
          <a:p>
            <a:pPr marL="303213" indent="-303213">
              <a:lnSpc>
                <a:spcPct val="140000"/>
              </a:lnSpc>
              <a:spcBef>
                <a:spcPts val="0"/>
              </a:spcBef>
              <a:spcAft>
                <a:spcPts val="1200"/>
              </a:spcAft>
            </a:pPr>
            <a:r>
              <a:rPr lang="en-IN" sz="2000" dirty="0">
                <a:solidFill>
                  <a:schemeClr val="bg1"/>
                </a:solidFill>
              </a:rPr>
              <a:t>Increasing calls for </a:t>
            </a:r>
            <a:r>
              <a:rPr lang="en-IN" sz="2000" b="1" i="1" dirty="0">
                <a:solidFill>
                  <a:srgbClr val="FF8B2A"/>
                </a:solidFill>
              </a:rPr>
              <a:t>rethinking </a:t>
            </a:r>
            <a:r>
              <a:rPr lang="en-IN" sz="2000" b="1" i="1" dirty="0">
                <a:solidFill>
                  <a:srgbClr val="FFFF00"/>
                </a:solidFill>
              </a:rPr>
              <a:t>development</a:t>
            </a:r>
            <a:r>
              <a:rPr lang="en-IN" sz="2000" b="1" i="1" dirty="0">
                <a:solidFill>
                  <a:srgbClr val="FF8B2A"/>
                </a:solidFill>
              </a:rPr>
              <a:t> </a:t>
            </a:r>
            <a:r>
              <a:rPr lang="en-IN" sz="2000" dirty="0">
                <a:solidFill>
                  <a:srgbClr val="00B0F0"/>
                </a:solidFill>
              </a:rPr>
              <a:t>theory and strategies </a:t>
            </a:r>
          </a:p>
          <a:p>
            <a:pPr marL="984250" indent="-300038">
              <a:lnSpc>
                <a:spcPct val="140000"/>
              </a:lnSpc>
              <a:spcBef>
                <a:spcPts val="0"/>
              </a:spcBef>
              <a:spcAft>
                <a:spcPts val="1200"/>
              </a:spcAft>
            </a:pPr>
            <a:r>
              <a:rPr lang="en-IN" sz="2000" dirty="0">
                <a:solidFill>
                  <a:schemeClr val="bg1"/>
                </a:solidFill>
              </a:rPr>
              <a:t>and for </a:t>
            </a:r>
            <a:r>
              <a:rPr lang="en-IN" sz="2000" dirty="0">
                <a:solidFill>
                  <a:srgbClr val="FF8B2A"/>
                </a:solidFill>
              </a:rPr>
              <a:t>diversified</a:t>
            </a:r>
            <a:r>
              <a:rPr lang="en-IN" sz="2000" dirty="0">
                <a:solidFill>
                  <a:schemeClr val="bg1"/>
                </a:solidFill>
              </a:rPr>
              <a:t> and </a:t>
            </a:r>
            <a:r>
              <a:rPr lang="en-IN" sz="2000" dirty="0">
                <a:solidFill>
                  <a:srgbClr val="FF8B2A"/>
                </a:solidFill>
              </a:rPr>
              <a:t>broader interpretation </a:t>
            </a:r>
            <a:r>
              <a:rPr lang="en-IN" sz="2000" dirty="0">
                <a:solidFill>
                  <a:schemeClr val="bg1"/>
                </a:solidFill>
              </a:rPr>
              <a:t>of </a:t>
            </a:r>
            <a:r>
              <a:rPr lang="en-IN" sz="2000" b="1" i="1" dirty="0">
                <a:solidFill>
                  <a:srgbClr val="FFFF00"/>
                </a:solidFill>
              </a:rPr>
              <a:t>development</a:t>
            </a:r>
            <a:r>
              <a:rPr lang="en-IN" sz="2000" b="1" i="1" dirty="0">
                <a:solidFill>
                  <a:srgbClr val="FF8B2A"/>
                </a:solidFill>
              </a:rPr>
              <a:t> </a:t>
            </a:r>
            <a:endParaRPr lang="en-IN" sz="2000" dirty="0">
              <a:solidFill>
                <a:schemeClr val="bg1"/>
              </a:solidFill>
            </a:endParaRPr>
          </a:p>
        </p:txBody>
      </p:sp>
      <p:sp>
        <p:nvSpPr>
          <p:cNvPr id="5" name="Rectangle">
            <a:extLst>
              <a:ext uri="{FF2B5EF4-FFF2-40B4-BE49-F238E27FC236}">
                <a16:creationId xmlns:a16="http://schemas.microsoft.com/office/drawing/2014/main" id="{2D91EB21-04C4-F549-9040-B3D4CD33CACC}"/>
              </a:ext>
            </a:extLst>
          </p:cNvPr>
          <p:cNvSpPr/>
          <p:nvPr/>
        </p:nvSpPr>
        <p:spPr>
          <a:xfrm>
            <a:off x="11979823" y="-23128"/>
            <a:ext cx="107470" cy="6872509"/>
          </a:xfrm>
          <a:prstGeom prst="rect">
            <a:avLst/>
          </a:prstGeom>
          <a:solidFill>
            <a:schemeClr val="accent6">
              <a:lumMod val="75000"/>
            </a:schemeClr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defTabSz="309563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200"/>
          </a:p>
        </p:txBody>
      </p:sp>
    </p:spTree>
    <p:extLst>
      <p:ext uri="{BB962C8B-B14F-4D97-AF65-F5344CB8AC3E}">
        <p14:creationId xmlns:p14="http://schemas.microsoft.com/office/powerpoint/2010/main" val="3668631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">
            <a:extLst>
              <a:ext uri="{FF2B5EF4-FFF2-40B4-BE49-F238E27FC236}">
                <a16:creationId xmlns:a16="http://schemas.microsoft.com/office/drawing/2014/main" id="{5C9552AA-EB5F-6A4A-A0C5-D1CC61336C26}"/>
              </a:ext>
            </a:extLst>
          </p:cNvPr>
          <p:cNvSpPr/>
          <p:nvPr/>
        </p:nvSpPr>
        <p:spPr>
          <a:xfrm>
            <a:off x="11751034" y="-14510"/>
            <a:ext cx="78107" cy="687250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defTabSz="309563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2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3F12E5-AA1D-DA41-8F82-5F2CCB56C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16116"/>
            <a:ext cx="12192000" cy="885373"/>
          </a:xfrm>
          <a:solidFill>
            <a:schemeClr val="bg1"/>
          </a:solidFill>
        </p:spPr>
        <p:txBody>
          <a:bodyPr>
            <a:normAutofit/>
          </a:bodyPr>
          <a:lstStyle/>
          <a:p>
            <a:pPr marL="187325"/>
            <a:r>
              <a:rPr lang="en-US" sz="3600" dirty="0">
                <a:solidFill>
                  <a:schemeClr val="accent6">
                    <a:lumMod val="50000"/>
                  </a:schemeClr>
                </a:solidFill>
                <a:latin typeface="Trebuchet MS" panose="020B0703020202090204" pitchFamily="34" charset="0"/>
              </a:rPr>
              <a:t>Development: Beyond Economic Growth . . .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24C177-4047-054A-98B7-1BB59B97DC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707" y="1132115"/>
            <a:ext cx="11646328" cy="5725884"/>
          </a:xfrm>
        </p:spPr>
        <p:txBody>
          <a:bodyPr>
            <a:normAutofit/>
          </a:bodyPr>
          <a:lstStyle/>
          <a:p>
            <a:pPr>
              <a:lnSpc>
                <a:spcPct val="140000"/>
              </a:lnSpc>
              <a:spcBef>
                <a:spcPts val="0"/>
              </a:spcBef>
              <a:spcAft>
                <a:spcPts val="1000"/>
              </a:spcAft>
            </a:pPr>
            <a:r>
              <a:rPr lang="en-IN" sz="2000" b="1" i="1" dirty="0">
                <a:solidFill>
                  <a:srgbClr val="FFFF00"/>
                </a:solidFill>
              </a:rPr>
              <a:t>Main Assertion</a:t>
            </a:r>
            <a:r>
              <a:rPr lang="en-IN" sz="2000" b="1" i="1" dirty="0">
                <a:solidFill>
                  <a:schemeClr val="bg1"/>
                </a:solidFill>
              </a:rPr>
              <a:t>: </a:t>
            </a:r>
            <a:r>
              <a:rPr lang="en-IN" sz="2000" b="1" i="1" dirty="0">
                <a:solidFill>
                  <a:srgbClr val="92D050"/>
                </a:solidFill>
              </a:rPr>
              <a:t>Development</a:t>
            </a:r>
            <a:r>
              <a:rPr lang="en-IN" sz="2000" b="1" i="1" dirty="0">
                <a:solidFill>
                  <a:schemeClr val="bg1"/>
                </a:solidFill>
              </a:rPr>
              <a:t> is </a:t>
            </a:r>
            <a:r>
              <a:rPr lang="en-IN" sz="2000" b="1" i="1" u="sng" dirty="0">
                <a:solidFill>
                  <a:schemeClr val="bg1"/>
                </a:solidFill>
              </a:rPr>
              <a:t>not equal </a:t>
            </a:r>
            <a:r>
              <a:rPr lang="en-IN" sz="2000" b="1" i="1" dirty="0">
                <a:solidFill>
                  <a:schemeClr val="bg1"/>
                </a:solidFill>
              </a:rPr>
              <a:t>to </a:t>
            </a:r>
            <a:r>
              <a:rPr lang="en-IN" sz="2000" b="1" i="1" dirty="0">
                <a:solidFill>
                  <a:srgbClr val="FFC000"/>
                </a:solidFill>
              </a:rPr>
              <a:t>economic growth </a:t>
            </a:r>
            <a:r>
              <a:rPr lang="en-IN" sz="2000" dirty="0">
                <a:solidFill>
                  <a:schemeClr val="bg1"/>
                </a:solidFill>
              </a:rPr>
              <a:t>or to </a:t>
            </a:r>
            <a:r>
              <a:rPr lang="en-IN" sz="2000" b="1" i="1" dirty="0">
                <a:solidFill>
                  <a:schemeClr val="bg1"/>
                </a:solidFill>
              </a:rPr>
              <a:t>reducing </a:t>
            </a:r>
            <a:r>
              <a:rPr lang="en-IN" sz="2000" b="1" i="1" dirty="0">
                <a:solidFill>
                  <a:srgbClr val="FF8B2A"/>
                </a:solidFill>
              </a:rPr>
              <a:t>income poverty</a:t>
            </a:r>
            <a:r>
              <a:rPr lang="en-IN" sz="2000" b="1" i="1" dirty="0">
                <a:solidFill>
                  <a:schemeClr val="bg1"/>
                </a:solidFill>
              </a:rPr>
              <a:t>.</a:t>
            </a:r>
          </a:p>
          <a:p>
            <a:pPr marL="303213" indent="-303213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</a:pPr>
            <a:r>
              <a:rPr lang="en-IN" sz="2000" b="1" i="1" dirty="0">
                <a:solidFill>
                  <a:srgbClr val="FFC000"/>
                </a:solidFill>
              </a:rPr>
              <a:t>Denis Goulet</a:t>
            </a:r>
            <a:r>
              <a:rPr lang="en-IN" sz="2000" b="1" i="1" dirty="0">
                <a:solidFill>
                  <a:schemeClr val="bg1"/>
                </a:solidFill>
              </a:rPr>
              <a:t>: </a:t>
            </a:r>
            <a:r>
              <a:rPr lang="en-IN" sz="2000" b="1" i="1" dirty="0">
                <a:solidFill>
                  <a:srgbClr val="FFFF00"/>
                </a:solidFill>
              </a:rPr>
              <a:t>Development</a:t>
            </a:r>
            <a:r>
              <a:rPr lang="en-IN" sz="2000" b="1" i="1" dirty="0">
                <a:solidFill>
                  <a:srgbClr val="FF8B2A"/>
                </a:solidFill>
              </a:rPr>
              <a:t> </a:t>
            </a:r>
            <a:r>
              <a:rPr lang="en-IN" sz="2000" dirty="0">
                <a:solidFill>
                  <a:schemeClr val="bg1"/>
                </a:solidFill>
              </a:rPr>
              <a:t>should</a:t>
            </a:r>
            <a:r>
              <a:rPr lang="en-IN" sz="2000" b="1" i="1" dirty="0">
                <a:solidFill>
                  <a:schemeClr val="bg1"/>
                </a:solidFill>
              </a:rPr>
              <a:t> promote </a:t>
            </a:r>
          </a:p>
          <a:p>
            <a:pPr marL="804863" indent="-341313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Font typeface="+mj-lt"/>
              <a:buAutoNum type="alphaLcPeriod"/>
            </a:pPr>
            <a:r>
              <a:rPr lang="en-IN" sz="2000" b="1" i="1" dirty="0">
                <a:solidFill>
                  <a:srgbClr val="92D050"/>
                </a:solidFill>
              </a:rPr>
              <a:t>life-sustenance</a:t>
            </a:r>
            <a:r>
              <a:rPr lang="en-IN" sz="2000" dirty="0">
                <a:solidFill>
                  <a:schemeClr val="bg1"/>
                </a:solidFill>
              </a:rPr>
              <a:t> (the </a:t>
            </a:r>
            <a:r>
              <a:rPr lang="en-IN" sz="2000" b="1" i="1" dirty="0">
                <a:solidFill>
                  <a:schemeClr val="bg1"/>
                </a:solidFill>
              </a:rPr>
              <a:t>basic requirements </a:t>
            </a:r>
            <a:r>
              <a:rPr lang="en-IN" sz="2000" dirty="0">
                <a:solidFill>
                  <a:schemeClr val="bg1"/>
                </a:solidFill>
              </a:rPr>
              <a:t>for survival—food, clothing, health, and shelter), </a:t>
            </a:r>
          </a:p>
          <a:p>
            <a:pPr marL="804863" indent="-341313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Font typeface="+mj-lt"/>
              <a:buAutoNum type="alphaLcPeriod"/>
            </a:pPr>
            <a:r>
              <a:rPr lang="en-IN" sz="2000" b="1" i="1" dirty="0">
                <a:solidFill>
                  <a:srgbClr val="FF8B2A"/>
                </a:solidFill>
              </a:rPr>
              <a:t>self-esteem</a:t>
            </a:r>
            <a:r>
              <a:rPr lang="en-IN" sz="2000" dirty="0">
                <a:solidFill>
                  <a:schemeClr val="bg1"/>
                </a:solidFill>
              </a:rPr>
              <a:t> (or </a:t>
            </a:r>
            <a:r>
              <a:rPr lang="en-IN" sz="2000" dirty="0">
                <a:solidFill>
                  <a:srgbClr val="FF8B2A"/>
                </a:solidFill>
              </a:rPr>
              <a:t>dignity</a:t>
            </a:r>
            <a:r>
              <a:rPr lang="en-IN" sz="2000" dirty="0">
                <a:solidFill>
                  <a:schemeClr val="bg1"/>
                </a:solidFill>
              </a:rPr>
              <a:t> and </a:t>
            </a:r>
            <a:r>
              <a:rPr lang="en-IN" sz="2000" u="sng" dirty="0">
                <a:solidFill>
                  <a:srgbClr val="92D050"/>
                </a:solidFill>
              </a:rPr>
              <a:t>respect to identity </a:t>
            </a:r>
            <a:r>
              <a:rPr lang="en-IN" sz="2000" dirty="0">
                <a:solidFill>
                  <a:schemeClr val="bg1"/>
                </a:solidFill>
              </a:rPr>
              <a:t>of the </a:t>
            </a:r>
            <a:r>
              <a:rPr lang="en-IN" sz="2000" u="sng" dirty="0">
                <a:solidFill>
                  <a:srgbClr val="92D050"/>
                </a:solidFill>
              </a:rPr>
              <a:t>individual</a:t>
            </a:r>
            <a:r>
              <a:rPr lang="en-IN" sz="2000" dirty="0">
                <a:solidFill>
                  <a:schemeClr val="bg1"/>
                </a:solidFill>
              </a:rPr>
              <a:t>), and </a:t>
            </a:r>
          </a:p>
          <a:p>
            <a:pPr marL="804863" indent="-341313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Font typeface="+mj-lt"/>
              <a:buAutoNum type="alphaLcPeriod"/>
            </a:pPr>
            <a:r>
              <a:rPr lang="en-IN" sz="2000" b="1" i="1" dirty="0">
                <a:solidFill>
                  <a:srgbClr val="00B0F0"/>
                </a:solidFill>
              </a:rPr>
              <a:t>freedom</a:t>
            </a:r>
            <a:r>
              <a:rPr lang="en-IN" sz="2000" dirty="0">
                <a:solidFill>
                  <a:schemeClr val="bg1"/>
                </a:solidFill>
              </a:rPr>
              <a:t> (an expanded range of</a:t>
            </a:r>
            <a:r>
              <a:rPr lang="en-IN" sz="2000" dirty="0">
                <a:solidFill>
                  <a:srgbClr val="00B0F0"/>
                </a:solidFill>
              </a:rPr>
              <a:t> choices </a:t>
            </a:r>
            <a:r>
              <a:rPr lang="en-IN" sz="2000" dirty="0">
                <a:solidFill>
                  <a:schemeClr val="bg1"/>
                </a:solidFill>
              </a:rPr>
              <a:t>and </a:t>
            </a:r>
            <a:r>
              <a:rPr lang="en-IN" sz="2000" dirty="0">
                <a:solidFill>
                  <a:srgbClr val="FFC000"/>
                </a:solidFill>
              </a:rPr>
              <a:t>freedom from “servitudes </a:t>
            </a:r>
            <a:r>
              <a:rPr lang="en-IN" sz="2000" dirty="0">
                <a:solidFill>
                  <a:schemeClr val="bg1"/>
                </a:solidFill>
              </a:rPr>
              <a:t>[= domination]”)</a:t>
            </a:r>
          </a:p>
        </p:txBody>
      </p:sp>
      <p:sp>
        <p:nvSpPr>
          <p:cNvPr id="5" name="Rectangle">
            <a:extLst>
              <a:ext uri="{FF2B5EF4-FFF2-40B4-BE49-F238E27FC236}">
                <a16:creationId xmlns:a16="http://schemas.microsoft.com/office/drawing/2014/main" id="{2D91EB21-04C4-F549-9040-B3D4CD33CACC}"/>
              </a:ext>
            </a:extLst>
          </p:cNvPr>
          <p:cNvSpPr/>
          <p:nvPr/>
        </p:nvSpPr>
        <p:spPr>
          <a:xfrm>
            <a:off x="11979823" y="-23128"/>
            <a:ext cx="107470" cy="6872509"/>
          </a:xfrm>
          <a:prstGeom prst="rect">
            <a:avLst/>
          </a:prstGeom>
          <a:solidFill>
            <a:schemeClr val="accent6">
              <a:lumMod val="75000"/>
            </a:schemeClr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defTabSz="309563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200"/>
          </a:p>
        </p:txBody>
      </p:sp>
    </p:spTree>
    <p:extLst>
      <p:ext uri="{BB962C8B-B14F-4D97-AF65-F5344CB8AC3E}">
        <p14:creationId xmlns:p14="http://schemas.microsoft.com/office/powerpoint/2010/main" val="3460501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">
            <a:extLst>
              <a:ext uri="{FF2B5EF4-FFF2-40B4-BE49-F238E27FC236}">
                <a16:creationId xmlns:a16="http://schemas.microsoft.com/office/drawing/2014/main" id="{5C9552AA-EB5F-6A4A-A0C5-D1CC61336C26}"/>
              </a:ext>
            </a:extLst>
          </p:cNvPr>
          <p:cNvSpPr/>
          <p:nvPr/>
        </p:nvSpPr>
        <p:spPr>
          <a:xfrm>
            <a:off x="11751034" y="-14510"/>
            <a:ext cx="78107" cy="687250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defTabSz="309563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2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3F12E5-AA1D-DA41-8F82-5F2CCB56C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16116"/>
            <a:ext cx="12192000" cy="885373"/>
          </a:xfrm>
          <a:solidFill>
            <a:schemeClr val="bg1"/>
          </a:solidFill>
        </p:spPr>
        <p:txBody>
          <a:bodyPr>
            <a:normAutofit/>
          </a:bodyPr>
          <a:lstStyle/>
          <a:p>
            <a:pPr marL="187325"/>
            <a:r>
              <a:rPr lang="en-US" sz="3600" dirty="0">
                <a:solidFill>
                  <a:schemeClr val="accent6">
                    <a:lumMod val="50000"/>
                  </a:schemeClr>
                </a:solidFill>
                <a:latin typeface="Trebuchet MS" panose="020B0703020202090204" pitchFamily="34" charset="0"/>
              </a:rPr>
              <a:t>Development: Beyond Economic Growth . . .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24C177-4047-054A-98B7-1BB59B97DC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707" y="1001489"/>
            <a:ext cx="11875116" cy="5856510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IN" sz="2000" b="1" i="1" dirty="0">
                <a:solidFill>
                  <a:srgbClr val="FFFF00"/>
                </a:solidFill>
              </a:rPr>
              <a:t>Dudley Seer</a:t>
            </a:r>
            <a:r>
              <a:rPr lang="en-IN" sz="2000" dirty="0">
                <a:solidFill>
                  <a:schemeClr val="bg1"/>
                </a:solidFill>
              </a:rPr>
              <a:t>: </a:t>
            </a:r>
            <a:r>
              <a:rPr lang="en-IN" sz="2000" b="1" i="1" dirty="0">
                <a:solidFill>
                  <a:srgbClr val="FF8B2A"/>
                </a:solidFill>
              </a:rPr>
              <a:t>Six conditions </a:t>
            </a:r>
            <a:r>
              <a:rPr lang="en-IN" sz="2000" dirty="0">
                <a:solidFill>
                  <a:schemeClr val="bg1"/>
                </a:solidFill>
              </a:rPr>
              <a:t>necessary for </a:t>
            </a:r>
            <a:r>
              <a:rPr lang="en-IN" sz="2000" dirty="0">
                <a:solidFill>
                  <a:srgbClr val="FF8B2A"/>
                </a:solidFill>
              </a:rPr>
              <a:t>dealing with </a:t>
            </a:r>
            <a:r>
              <a:rPr lang="en-IN" sz="2000" b="1" i="1" dirty="0">
                <a:solidFill>
                  <a:srgbClr val="92D050"/>
                </a:solidFill>
              </a:rPr>
              <a:t>multi-dimensional poverty </a:t>
            </a:r>
            <a:r>
              <a:rPr lang="en-IN" sz="2000" dirty="0">
                <a:solidFill>
                  <a:schemeClr val="bg1"/>
                </a:solidFill>
              </a:rPr>
              <a:t>&amp; </a:t>
            </a:r>
            <a:r>
              <a:rPr lang="en-IN" sz="2000" dirty="0">
                <a:solidFill>
                  <a:srgbClr val="FF8B2A"/>
                </a:solidFill>
              </a:rPr>
              <a:t>achieving </a:t>
            </a:r>
            <a:r>
              <a:rPr lang="en-IN" sz="2000" b="1" i="1" dirty="0">
                <a:solidFill>
                  <a:srgbClr val="FFFF00"/>
                </a:solidFill>
              </a:rPr>
              <a:t>development</a:t>
            </a:r>
            <a:r>
              <a:rPr lang="en-IN" sz="2000" dirty="0">
                <a:solidFill>
                  <a:schemeClr val="bg1"/>
                </a:solidFill>
              </a:rPr>
              <a:t>: </a:t>
            </a:r>
          </a:p>
          <a:p>
            <a:pPr marL="584200" indent="-40005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AutoNum type="romanLcParenBoth"/>
            </a:pPr>
            <a:r>
              <a:rPr lang="en-IN" sz="2000" b="1" i="1" dirty="0">
                <a:solidFill>
                  <a:srgbClr val="92D050"/>
                </a:solidFill>
              </a:rPr>
              <a:t>adequate income </a:t>
            </a:r>
            <a:r>
              <a:rPr lang="en-IN" sz="2000" dirty="0">
                <a:solidFill>
                  <a:schemeClr val="bg1"/>
                </a:solidFill>
              </a:rPr>
              <a:t>to cover the needs of basic survival; </a:t>
            </a:r>
          </a:p>
          <a:p>
            <a:pPr marL="584200" indent="-40005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AutoNum type="romanLcParenBoth"/>
            </a:pPr>
            <a:r>
              <a:rPr lang="en-IN" sz="2000" b="1" i="1" dirty="0">
                <a:solidFill>
                  <a:srgbClr val="00B0F0"/>
                </a:solidFill>
              </a:rPr>
              <a:t>employment</a:t>
            </a:r>
            <a:r>
              <a:rPr lang="en-IN" sz="2000" dirty="0">
                <a:solidFill>
                  <a:srgbClr val="00B0F0"/>
                </a:solidFill>
              </a:rPr>
              <a:t> </a:t>
            </a:r>
            <a:r>
              <a:rPr lang="en-IN" sz="2000" dirty="0">
                <a:solidFill>
                  <a:schemeClr val="bg1"/>
                </a:solidFill>
              </a:rPr>
              <a:t>(including any non-paid social role contributing to self-respect and personality development; </a:t>
            </a:r>
          </a:p>
          <a:p>
            <a:pPr marL="584200" indent="-40005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AutoNum type="romanLcParenBoth"/>
            </a:pPr>
            <a:r>
              <a:rPr lang="en-IN" sz="2000" dirty="0">
                <a:solidFill>
                  <a:schemeClr val="bg1"/>
                </a:solidFill>
              </a:rPr>
              <a:t>improvement in the </a:t>
            </a:r>
            <a:r>
              <a:rPr lang="en-IN" sz="2000" b="1" i="1" dirty="0">
                <a:solidFill>
                  <a:srgbClr val="FFC000"/>
                </a:solidFill>
              </a:rPr>
              <a:t>distribution of income</a:t>
            </a:r>
            <a:r>
              <a:rPr lang="en-IN" sz="2000" dirty="0">
                <a:solidFill>
                  <a:schemeClr val="bg1"/>
                </a:solidFill>
              </a:rPr>
              <a:t>; </a:t>
            </a:r>
          </a:p>
          <a:p>
            <a:pPr marL="584200" indent="-40005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AutoNum type="romanLcParenBoth"/>
            </a:pPr>
            <a:r>
              <a:rPr lang="en-IN" sz="2000" dirty="0">
                <a:solidFill>
                  <a:schemeClr val="bg1"/>
                </a:solidFill>
              </a:rPr>
              <a:t>an </a:t>
            </a:r>
            <a:r>
              <a:rPr lang="en-IN" sz="2000" b="1" i="1" dirty="0">
                <a:solidFill>
                  <a:srgbClr val="FF8B2A"/>
                </a:solidFill>
              </a:rPr>
              <a:t>education</a:t>
            </a:r>
            <a:r>
              <a:rPr lang="en-IN" sz="2000" dirty="0">
                <a:solidFill>
                  <a:schemeClr val="bg1"/>
                </a:solidFill>
              </a:rPr>
              <a:t>, particularly</a:t>
            </a:r>
            <a:r>
              <a:rPr lang="en-IN" sz="2000" dirty="0">
                <a:solidFill>
                  <a:srgbClr val="FF8B2A"/>
                </a:solidFill>
              </a:rPr>
              <a:t> </a:t>
            </a:r>
            <a:r>
              <a:rPr lang="en-IN" sz="2000" b="1" i="1" dirty="0">
                <a:solidFill>
                  <a:srgbClr val="92D050"/>
                </a:solidFill>
              </a:rPr>
              <a:t>literacy</a:t>
            </a:r>
            <a:r>
              <a:rPr lang="en-IN" sz="2000" dirty="0">
                <a:solidFill>
                  <a:schemeClr val="bg1"/>
                </a:solidFill>
              </a:rPr>
              <a:t>; </a:t>
            </a:r>
          </a:p>
          <a:p>
            <a:pPr marL="584200" indent="-40005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AutoNum type="romanLcParenBoth"/>
            </a:pPr>
            <a:r>
              <a:rPr lang="en-IN" sz="2000" b="1" i="1" dirty="0">
                <a:solidFill>
                  <a:srgbClr val="00B0F0"/>
                </a:solidFill>
              </a:rPr>
              <a:t>political participation</a:t>
            </a:r>
            <a:r>
              <a:rPr lang="en-IN" sz="2000" dirty="0">
                <a:solidFill>
                  <a:schemeClr val="bg1"/>
                </a:solidFill>
              </a:rPr>
              <a:t>; and </a:t>
            </a:r>
          </a:p>
          <a:p>
            <a:pPr marL="584200" indent="-40005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AutoNum type="romanLcParenBoth"/>
            </a:pPr>
            <a:r>
              <a:rPr lang="en-IN" sz="2000" b="1" i="1" dirty="0">
                <a:solidFill>
                  <a:srgbClr val="FF8B2A"/>
                </a:solidFill>
              </a:rPr>
              <a:t>national autonomy </a:t>
            </a:r>
            <a:r>
              <a:rPr lang="en-IN" sz="2000" dirty="0">
                <a:solidFill>
                  <a:schemeClr val="bg1"/>
                </a:solidFill>
              </a:rPr>
              <a:t>(belonging to a politically and economically independent nation). </a:t>
            </a:r>
          </a:p>
          <a:p>
            <a:pPr marL="536575" indent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</a:pPr>
            <a:endParaRPr lang="en-IN" sz="2000" dirty="0">
              <a:solidFill>
                <a:schemeClr val="bg1"/>
              </a:solidFill>
            </a:endParaRPr>
          </a:p>
        </p:txBody>
      </p:sp>
      <p:sp>
        <p:nvSpPr>
          <p:cNvPr id="5" name="Rectangle">
            <a:extLst>
              <a:ext uri="{FF2B5EF4-FFF2-40B4-BE49-F238E27FC236}">
                <a16:creationId xmlns:a16="http://schemas.microsoft.com/office/drawing/2014/main" id="{2D91EB21-04C4-F549-9040-B3D4CD33CACC}"/>
              </a:ext>
            </a:extLst>
          </p:cNvPr>
          <p:cNvSpPr/>
          <p:nvPr/>
        </p:nvSpPr>
        <p:spPr>
          <a:xfrm>
            <a:off x="11979823" y="-23128"/>
            <a:ext cx="107470" cy="6872509"/>
          </a:xfrm>
          <a:prstGeom prst="rect">
            <a:avLst/>
          </a:prstGeom>
          <a:solidFill>
            <a:schemeClr val="accent6">
              <a:lumMod val="75000"/>
            </a:schemeClr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defTabSz="309563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200"/>
          </a:p>
        </p:txBody>
      </p:sp>
    </p:spTree>
    <p:extLst>
      <p:ext uri="{BB962C8B-B14F-4D97-AF65-F5344CB8AC3E}">
        <p14:creationId xmlns:p14="http://schemas.microsoft.com/office/powerpoint/2010/main" val="3177029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">
            <a:extLst>
              <a:ext uri="{FF2B5EF4-FFF2-40B4-BE49-F238E27FC236}">
                <a16:creationId xmlns:a16="http://schemas.microsoft.com/office/drawing/2014/main" id="{5C9552AA-EB5F-6A4A-A0C5-D1CC61336C26}"/>
              </a:ext>
            </a:extLst>
          </p:cNvPr>
          <p:cNvSpPr/>
          <p:nvPr/>
        </p:nvSpPr>
        <p:spPr>
          <a:xfrm>
            <a:off x="11751034" y="-14510"/>
            <a:ext cx="78107" cy="687250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defTabSz="309563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2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3F12E5-AA1D-DA41-8F82-5F2CCB56C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16116"/>
            <a:ext cx="12192000" cy="885373"/>
          </a:xfrm>
          <a:solidFill>
            <a:schemeClr val="bg1"/>
          </a:solidFill>
        </p:spPr>
        <p:txBody>
          <a:bodyPr>
            <a:normAutofit/>
          </a:bodyPr>
          <a:lstStyle/>
          <a:p>
            <a:pPr marL="187325"/>
            <a:r>
              <a:rPr lang="en-US" sz="3600" dirty="0">
                <a:solidFill>
                  <a:schemeClr val="accent6">
                    <a:lumMod val="50000"/>
                  </a:schemeClr>
                </a:solidFill>
                <a:latin typeface="Trebuchet MS" panose="020B0703020202090204" pitchFamily="34" charset="0"/>
              </a:rPr>
              <a:t>Human Development Index [HDI] . . .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24C177-4047-054A-98B7-1BB59B97DC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707" y="1001489"/>
            <a:ext cx="11646328" cy="5856510"/>
          </a:xfrm>
        </p:spPr>
        <p:txBody>
          <a:bodyPr>
            <a:normAutofit/>
          </a:bodyPr>
          <a:lstStyle/>
          <a:p>
            <a:pPr marL="360363" indent="-260350">
              <a:lnSpc>
                <a:spcPct val="14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2000" dirty="0">
                <a:solidFill>
                  <a:schemeClr val="bg1"/>
                </a:solidFill>
              </a:rPr>
              <a:t>Accepting that </a:t>
            </a:r>
            <a:r>
              <a:rPr lang="en-US" sz="2000" b="1" dirty="0">
                <a:solidFill>
                  <a:srgbClr val="FFFF00"/>
                </a:solidFill>
              </a:rPr>
              <a:t>Development</a:t>
            </a:r>
            <a:r>
              <a:rPr lang="en-US" sz="2000" dirty="0">
                <a:solidFill>
                  <a:srgbClr val="FF8B2A"/>
                </a:solidFill>
              </a:rPr>
              <a:t> is beyond </a:t>
            </a:r>
            <a:r>
              <a:rPr lang="en-US" sz="2000" dirty="0">
                <a:solidFill>
                  <a:srgbClr val="00B0F0"/>
                </a:solidFill>
              </a:rPr>
              <a:t>economic growth </a:t>
            </a:r>
            <a:r>
              <a:rPr lang="en-US" sz="2000" dirty="0">
                <a:solidFill>
                  <a:schemeClr val="bg1"/>
                </a:solidFill>
              </a:rPr>
              <a:t>makes achieving </a:t>
            </a:r>
            <a:r>
              <a:rPr lang="en-US" sz="2000" dirty="0">
                <a:solidFill>
                  <a:srgbClr val="FF8B2A"/>
                </a:solidFill>
              </a:rPr>
              <a:t>GDP </a:t>
            </a:r>
            <a:r>
              <a:rPr lang="en-US" sz="2000" dirty="0">
                <a:solidFill>
                  <a:schemeClr val="bg1"/>
                </a:solidFill>
              </a:rPr>
              <a:t>and</a:t>
            </a:r>
            <a:r>
              <a:rPr lang="en-US" sz="2000" dirty="0">
                <a:solidFill>
                  <a:srgbClr val="FF8B2A"/>
                </a:solidFill>
              </a:rPr>
              <a:t> GDP/ Capita </a:t>
            </a:r>
            <a:r>
              <a:rPr lang="en-US" sz="2000" dirty="0">
                <a:solidFill>
                  <a:srgbClr val="FFFF00"/>
                </a:solidFill>
              </a:rPr>
              <a:t>inadequate</a:t>
            </a:r>
          </a:p>
          <a:p>
            <a:pPr marL="360363" indent="-260350">
              <a:lnSpc>
                <a:spcPct val="14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2000" dirty="0">
                <a:solidFill>
                  <a:schemeClr val="bg1"/>
                </a:solidFill>
              </a:rPr>
              <a:t>Efforts to </a:t>
            </a:r>
            <a:r>
              <a:rPr lang="en-US" sz="2000" b="1" i="1" dirty="0">
                <a:solidFill>
                  <a:schemeClr val="bg1"/>
                </a:solidFill>
              </a:rPr>
              <a:t>bring in </a:t>
            </a:r>
            <a:r>
              <a:rPr lang="en-US" sz="2000" dirty="0">
                <a:solidFill>
                  <a:srgbClr val="FF8B2A"/>
                </a:solidFill>
              </a:rPr>
              <a:t>other </a:t>
            </a:r>
            <a:r>
              <a:rPr lang="en-US" sz="2000" dirty="0">
                <a:solidFill>
                  <a:srgbClr val="92D050"/>
                </a:solidFill>
              </a:rPr>
              <a:t>socially-relevant</a:t>
            </a:r>
            <a:r>
              <a:rPr lang="en-US" sz="2000" dirty="0">
                <a:solidFill>
                  <a:srgbClr val="FF8B2A"/>
                </a:solidFill>
              </a:rPr>
              <a:t> criteria </a:t>
            </a:r>
            <a:r>
              <a:rPr lang="en-US" sz="2000" dirty="0">
                <a:solidFill>
                  <a:schemeClr val="bg1"/>
                </a:solidFill>
              </a:rPr>
              <a:t>in </a:t>
            </a:r>
            <a:r>
              <a:rPr lang="en-US" sz="2000" dirty="0">
                <a:solidFill>
                  <a:srgbClr val="FFC000"/>
                </a:solidFill>
              </a:rPr>
              <a:t>measurement</a:t>
            </a:r>
            <a:r>
              <a:rPr lang="en-US" sz="2000" dirty="0">
                <a:solidFill>
                  <a:schemeClr val="bg1"/>
                </a:solidFill>
              </a:rPr>
              <a:t> of </a:t>
            </a:r>
            <a:r>
              <a:rPr lang="en-US" sz="2000" b="1" dirty="0">
                <a:solidFill>
                  <a:srgbClr val="FFFF00"/>
                </a:solidFill>
              </a:rPr>
              <a:t>Development</a:t>
            </a:r>
            <a:r>
              <a:rPr lang="en-US" sz="2000" dirty="0">
                <a:solidFill>
                  <a:schemeClr val="bg1"/>
                </a:solidFill>
              </a:rPr>
              <a:t>. </a:t>
            </a:r>
          </a:p>
          <a:p>
            <a:pPr marL="360363" indent="-260350">
              <a:lnSpc>
                <a:spcPct val="14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2000" dirty="0">
                <a:solidFill>
                  <a:schemeClr val="bg1"/>
                </a:solidFill>
              </a:rPr>
              <a:t>Many </a:t>
            </a:r>
            <a:r>
              <a:rPr lang="en-US" sz="2000" dirty="0">
                <a:solidFill>
                  <a:srgbClr val="FF8B2A"/>
                </a:solidFill>
              </a:rPr>
              <a:t>new </a:t>
            </a:r>
            <a:r>
              <a:rPr lang="en-US" sz="2000" dirty="0">
                <a:solidFill>
                  <a:srgbClr val="92D050"/>
                </a:solidFill>
              </a:rPr>
              <a:t>social, economic, and other </a:t>
            </a:r>
            <a:r>
              <a:rPr lang="en-US" sz="2000" dirty="0">
                <a:solidFill>
                  <a:srgbClr val="FF8B2A"/>
                </a:solidFill>
              </a:rPr>
              <a:t>indicators </a:t>
            </a:r>
            <a:r>
              <a:rPr lang="en-US" sz="2000" dirty="0">
                <a:solidFill>
                  <a:schemeClr val="bg1"/>
                </a:solidFill>
              </a:rPr>
              <a:t>were suggested, </a:t>
            </a:r>
          </a:p>
          <a:p>
            <a:pPr marL="360363" indent="-260350">
              <a:lnSpc>
                <a:spcPct val="14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2000" dirty="0">
                <a:solidFill>
                  <a:schemeClr val="bg1"/>
                </a:solidFill>
              </a:rPr>
              <a:t>But, most widely used is </a:t>
            </a:r>
            <a:r>
              <a:rPr lang="en-US" sz="2000" b="1" i="1" dirty="0">
                <a:solidFill>
                  <a:srgbClr val="FFFF00"/>
                </a:solidFill>
              </a:rPr>
              <a:t>Human Development Index </a:t>
            </a:r>
            <a:r>
              <a:rPr lang="en-US" sz="2000" dirty="0">
                <a:solidFill>
                  <a:srgbClr val="FF8B2A"/>
                </a:solidFill>
              </a:rPr>
              <a:t>[</a:t>
            </a:r>
            <a:r>
              <a:rPr lang="en-US" sz="2000" dirty="0">
                <a:solidFill>
                  <a:srgbClr val="FFFF00"/>
                </a:solidFill>
              </a:rPr>
              <a:t>HDI</a:t>
            </a:r>
            <a:r>
              <a:rPr lang="en-US" sz="2000" dirty="0">
                <a:solidFill>
                  <a:srgbClr val="FF8B2A"/>
                </a:solidFill>
              </a:rPr>
              <a:t>] </a:t>
            </a:r>
            <a:r>
              <a:rPr lang="en-US" sz="2000" dirty="0">
                <a:solidFill>
                  <a:schemeClr val="bg1"/>
                </a:solidFill>
              </a:rPr>
              <a:t>(proposed and used by UN Agencies)</a:t>
            </a:r>
          </a:p>
          <a:p>
            <a:pPr marL="360363" indent="-260350">
              <a:lnSpc>
                <a:spcPct val="140000"/>
              </a:lnSpc>
              <a:spcBef>
                <a:spcPts val="0"/>
              </a:spcBef>
              <a:spcAft>
                <a:spcPts val="1200"/>
              </a:spcAft>
            </a:pPr>
            <a:r>
              <a:rPr lang="en-IN" sz="2000" b="1" dirty="0">
                <a:solidFill>
                  <a:srgbClr val="FFFF00"/>
                </a:solidFill>
              </a:rPr>
              <a:t>HDI</a:t>
            </a:r>
            <a:r>
              <a:rPr lang="en-IN" sz="2000" dirty="0">
                <a:solidFill>
                  <a:schemeClr val="bg1"/>
                </a:solidFill>
              </a:rPr>
              <a:t> measures the </a:t>
            </a:r>
            <a:r>
              <a:rPr lang="en-IN" sz="2000" dirty="0">
                <a:solidFill>
                  <a:srgbClr val="FFC000"/>
                </a:solidFill>
              </a:rPr>
              <a:t>overall achievements </a:t>
            </a:r>
            <a:r>
              <a:rPr lang="en-IN" sz="2000" dirty="0">
                <a:solidFill>
                  <a:schemeClr val="bg1"/>
                </a:solidFill>
              </a:rPr>
              <a:t>in a </a:t>
            </a:r>
            <a:r>
              <a:rPr lang="en-IN" sz="2000" dirty="0">
                <a:solidFill>
                  <a:srgbClr val="FF8B2A"/>
                </a:solidFill>
              </a:rPr>
              <a:t>country </a:t>
            </a:r>
          </a:p>
          <a:p>
            <a:pPr marL="755650" indent="-257175">
              <a:lnSpc>
                <a:spcPct val="140000"/>
              </a:lnSpc>
              <a:spcBef>
                <a:spcPts val="0"/>
              </a:spcBef>
              <a:spcAft>
                <a:spcPts val="1200"/>
              </a:spcAft>
            </a:pPr>
            <a:r>
              <a:rPr lang="en-IN" sz="2000" dirty="0">
                <a:solidFill>
                  <a:schemeClr val="bg1"/>
                </a:solidFill>
              </a:rPr>
              <a:t>in terms of </a:t>
            </a:r>
            <a:r>
              <a:rPr lang="en-IN" sz="2000" b="1" i="1" u="sng" dirty="0">
                <a:solidFill>
                  <a:schemeClr val="bg1"/>
                </a:solidFill>
              </a:rPr>
              <a:t>three</a:t>
            </a:r>
            <a:r>
              <a:rPr lang="en-IN" sz="2000" dirty="0">
                <a:solidFill>
                  <a:srgbClr val="FF8B2A"/>
                </a:solidFill>
              </a:rPr>
              <a:t> basic dimen­sions </a:t>
            </a:r>
            <a:r>
              <a:rPr lang="en-IN" sz="2000" dirty="0">
                <a:solidFill>
                  <a:schemeClr val="bg1"/>
                </a:solidFill>
              </a:rPr>
              <a:t>of </a:t>
            </a:r>
            <a:r>
              <a:rPr lang="en-IN" sz="2000" b="1" i="1" dirty="0">
                <a:solidFill>
                  <a:srgbClr val="FFFF00"/>
                </a:solidFill>
              </a:rPr>
              <a:t>human development </a:t>
            </a:r>
            <a:r>
              <a:rPr lang="en-IN" sz="2000" dirty="0">
                <a:solidFill>
                  <a:schemeClr val="bg1"/>
                </a:solidFill>
              </a:rPr>
              <a:t>– </a:t>
            </a:r>
          </a:p>
          <a:p>
            <a:pPr marL="1069975" indent="-257175">
              <a:lnSpc>
                <a:spcPct val="140000"/>
              </a:lnSpc>
              <a:spcBef>
                <a:spcPts val="0"/>
              </a:spcBef>
              <a:spcAft>
                <a:spcPts val="1200"/>
              </a:spcAft>
            </a:pPr>
            <a:r>
              <a:rPr lang="en-IN" sz="2000" dirty="0">
                <a:solidFill>
                  <a:srgbClr val="FF8B2A"/>
                </a:solidFill>
              </a:rPr>
              <a:t>longevity</a:t>
            </a:r>
            <a:r>
              <a:rPr lang="en-IN" sz="2000" dirty="0">
                <a:solidFill>
                  <a:schemeClr val="bg1"/>
                </a:solidFill>
              </a:rPr>
              <a:t>, </a:t>
            </a:r>
            <a:r>
              <a:rPr lang="en-IN" sz="2000" dirty="0">
                <a:solidFill>
                  <a:srgbClr val="92D050"/>
                </a:solidFill>
              </a:rPr>
              <a:t>knowledge</a:t>
            </a:r>
            <a:r>
              <a:rPr lang="en-IN" sz="2000" dirty="0">
                <a:solidFill>
                  <a:srgbClr val="FF8B2A"/>
                </a:solidFill>
              </a:rPr>
              <a:t>,</a:t>
            </a:r>
            <a:r>
              <a:rPr lang="en-IN" sz="2000" dirty="0">
                <a:solidFill>
                  <a:schemeClr val="bg1"/>
                </a:solidFill>
              </a:rPr>
              <a:t> and a </a:t>
            </a:r>
            <a:r>
              <a:rPr lang="en-IN" sz="2000" dirty="0">
                <a:solidFill>
                  <a:srgbClr val="FF8B2A"/>
                </a:solidFill>
              </a:rPr>
              <a:t>decent </a:t>
            </a:r>
            <a:r>
              <a:rPr lang="en-IN" sz="2000" dirty="0">
                <a:solidFill>
                  <a:srgbClr val="92D050"/>
                </a:solidFill>
              </a:rPr>
              <a:t>standard of living</a:t>
            </a:r>
            <a:r>
              <a:rPr lang="en-IN" sz="2000" dirty="0">
                <a:solidFill>
                  <a:schemeClr val="bg1"/>
                </a:solidFill>
              </a:rPr>
              <a:t>.</a:t>
            </a:r>
          </a:p>
          <a:p>
            <a:pPr marL="100013" indent="0">
              <a:lnSpc>
                <a:spcPct val="140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lang="en-US" sz="1800" dirty="0">
              <a:solidFill>
                <a:schemeClr val="bg1"/>
              </a:solidFill>
            </a:endParaRPr>
          </a:p>
          <a:p>
            <a:pPr marL="100013" indent="0">
              <a:lnSpc>
                <a:spcPct val="140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5" name="Rectangle">
            <a:extLst>
              <a:ext uri="{FF2B5EF4-FFF2-40B4-BE49-F238E27FC236}">
                <a16:creationId xmlns:a16="http://schemas.microsoft.com/office/drawing/2014/main" id="{2D91EB21-04C4-F549-9040-B3D4CD33CACC}"/>
              </a:ext>
            </a:extLst>
          </p:cNvPr>
          <p:cNvSpPr/>
          <p:nvPr/>
        </p:nvSpPr>
        <p:spPr>
          <a:xfrm>
            <a:off x="11979823" y="-23128"/>
            <a:ext cx="107470" cy="6872509"/>
          </a:xfrm>
          <a:prstGeom prst="rect">
            <a:avLst/>
          </a:prstGeom>
          <a:solidFill>
            <a:schemeClr val="accent6">
              <a:lumMod val="75000"/>
            </a:schemeClr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defTabSz="309563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200"/>
          </a:p>
        </p:txBody>
      </p:sp>
    </p:spTree>
    <p:extLst>
      <p:ext uri="{BB962C8B-B14F-4D97-AF65-F5344CB8AC3E}">
        <p14:creationId xmlns:p14="http://schemas.microsoft.com/office/powerpoint/2010/main" val="2896796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">
            <a:extLst>
              <a:ext uri="{FF2B5EF4-FFF2-40B4-BE49-F238E27FC236}">
                <a16:creationId xmlns:a16="http://schemas.microsoft.com/office/drawing/2014/main" id="{5C9552AA-EB5F-6A4A-A0C5-D1CC61336C26}"/>
              </a:ext>
            </a:extLst>
          </p:cNvPr>
          <p:cNvSpPr/>
          <p:nvPr/>
        </p:nvSpPr>
        <p:spPr>
          <a:xfrm>
            <a:off x="11751034" y="-14510"/>
            <a:ext cx="78107" cy="687250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defTabSz="309563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2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3F12E5-AA1D-DA41-8F82-5F2CCB56C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16116"/>
            <a:ext cx="12192000" cy="885373"/>
          </a:xfrm>
          <a:solidFill>
            <a:schemeClr val="bg1"/>
          </a:solidFill>
        </p:spPr>
        <p:txBody>
          <a:bodyPr>
            <a:normAutofit/>
          </a:bodyPr>
          <a:lstStyle/>
          <a:p>
            <a:pPr marL="187325"/>
            <a:r>
              <a:rPr lang="en-US" sz="3600" dirty="0">
                <a:solidFill>
                  <a:schemeClr val="accent6">
                    <a:lumMod val="50000"/>
                  </a:schemeClr>
                </a:solidFill>
                <a:latin typeface="Trebuchet MS" panose="020B0703020202090204" pitchFamily="34" charset="0"/>
              </a:rPr>
              <a:t>Human Development Index [HDI] . . .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24C177-4047-054A-98B7-1BB59B97DC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707" y="1001489"/>
            <a:ext cx="11646328" cy="5856510"/>
          </a:xfrm>
        </p:spPr>
        <p:txBody>
          <a:bodyPr>
            <a:normAutofit/>
          </a:bodyPr>
          <a:lstStyle/>
          <a:p>
            <a:pPr marL="360363" indent="-260350">
              <a:lnSpc>
                <a:spcPct val="140000"/>
              </a:lnSpc>
              <a:spcBef>
                <a:spcPts val="0"/>
              </a:spcBef>
              <a:spcAft>
                <a:spcPts val="1200"/>
              </a:spcAft>
            </a:pPr>
            <a:r>
              <a:rPr lang="en-IN" sz="2000" dirty="0">
                <a:solidFill>
                  <a:schemeClr val="bg1"/>
                </a:solidFill>
              </a:rPr>
              <a:t>HDI is measured by </a:t>
            </a:r>
            <a:r>
              <a:rPr lang="en-IN" sz="2000" b="1" i="1" dirty="0">
                <a:solidFill>
                  <a:srgbClr val="FF8B2A"/>
                </a:solidFill>
              </a:rPr>
              <a:t>life expectancy</a:t>
            </a:r>
            <a:r>
              <a:rPr lang="en-IN" sz="2000" dirty="0">
                <a:solidFill>
                  <a:schemeClr val="bg1"/>
                </a:solidFill>
              </a:rPr>
              <a:t>, </a:t>
            </a:r>
          </a:p>
          <a:p>
            <a:pPr marL="360363" indent="-260350">
              <a:lnSpc>
                <a:spcPct val="140000"/>
              </a:lnSpc>
              <a:spcBef>
                <a:spcPts val="0"/>
              </a:spcBef>
              <a:spcAft>
                <a:spcPts val="1200"/>
              </a:spcAft>
            </a:pPr>
            <a:r>
              <a:rPr lang="en-IN" sz="2000" b="1" i="1" dirty="0">
                <a:solidFill>
                  <a:srgbClr val="FF8B2A"/>
                </a:solidFill>
              </a:rPr>
              <a:t>educational attainment </a:t>
            </a:r>
            <a:r>
              <a:rPr lang="en-IN" sz="2000" dirty="0">
                <a:solidFill>
                  <a:schemeClr val="bg1"/>
                </a:solidFill>
              </a:rPr>
              <a:t>(adult literacy and combined primary, secondary and tertiary enrolment), </a:t>
            </a:r>
          </a:p>
          <a:p>
            <a:pPr marL="360363" indent="-260350">
              <a:lnSpc>
                <a:spcPct val="140000"/>
              </a:lnSpc>
              <a:spcBef>
                <a:spcPts val="0"/>
              </a:spcBef>
              <a:spcAft>
                <a:spcPts val="1200"/>
              </a:spcAft>
            </a:pPr>
            <a:r>
              <a:rPr lang="en-IN" sz="2000" dirty="0">
                <a:solidFill>
                  <a:schemeClr val="bg1"/>
                </a:solidFill>
              </a:rPr>
              <a:t>plus adjusted </a:t>
            </a:r>
            <a:r>
              <a:rPr lang="en-IN" sz="2000" b="1" i="1" dirty="0">
                <a:solidFill>
                  <a:srgbClr val="FF8B2A"/>
                </a:solidFill>
              </a:rPr>
              <a:t>income per capita </a:t>
            </a:r>
            <a:r>
              <a:rPr lang="en-IN" sz="2000" dirty="0">
                <a:solidFill>
                  <a:schemeClr val="bg1"/>
                </a:solidFill>
              </a:rPr>
              <a:t>in purchasing power parity (PPP) US dollars. </a:t>
            </a:r>
          </a:p>
          <a:p>
            <a:pPr marL="100013" indent="0">
              <a:lnSpc>
                <a:spcPct val="140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5" name="Rectangle">
            <a:extLst>
              <a:ext uri="{FF2B5EF4-FFF2-40B4-BE49-F238E27FC236}">
                <a16:creationId xmlns:a16="http://schemas.microsoft.com/office/drawing/2014/main" id="{2D91EB21-04C4-F549-9040-B3D4CD33CACC}"/>
              </a:ext>
            </a:extLst>
          </p:cNvPr>
          <p:cNvSpPr/>
          <p:nvPr/>
        </p:nvSpPr>
        <p:spPr>
          <a:xfrm>
            <a:off x="11979823" y="-23128"/>
            <a:ext cx="107470" cy="6872509"/>
          </a:xfrm>
          <a:prstGeom prst="rect">
            <a:avLst/>
          </a:prstGeom>
          <a:solidFill>
            <a:schemeClr val="accent6">
              <a:lumMod val="75000"/>
            </a:schemeClr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defTabSz="309563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20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0E3E890-389E-0BD1-1204-30B7E6FB2E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965" y="2740707"/>
            <a:ext cx="10909617" cy="2631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748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">
            <a:extLst>
              <a:ext uri="{FF2B5EF4-FFF2-40B4-BE49-F238E27FC236}">
                <a16:creationId xmlns:a16="http://schemas.microsoft.com/office/drawing/2014/main" id="{5C9552AA-EB5F-6A4A-A0C5-D1CC61336C26}"/>
              </a:ext>
            </a:extLst>
          </p:cNvPr>
          <p:cNvSpPr/>
          <p:nvPr/>
        </p:nvSpPr>
        <p:spPr>
          <a:xfrm>
            <a:off x="11751034" y="-14510"/>
            <a:ext cx="78107" cy="687250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defTabSz="309563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2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3F12E5-AA1D-DA41-8F82-5F2CCB56C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16116"/>
            <a:ext cx="12192000" cy="885373"/>
          </a:xfrm>
          <a:solidFill>
            <a:schemeClr val="bg1"/>
          </a:solidFill>
        </p:spPr>
        <p:txBody>
          <a:bodyPr>
            <a:normAutofit/>
          </a:bodyPr>
          <a:lstStyle/>
          <a:p>
            <a:pPr marL="187325"/>
            <a:r>
              <a:rPr lang="en-US" sz="3600" dirty="0">
                <a:solidFill>
                  <a:schemeClr val="accent6">
                    <a:lumMod val="50000"/>
                  </a:schemeClr>
                </a:solidFill>
                <a:latin typeface="Trebuchet MS" panose="020B0703020202090204" pitchFamily="34" charset="0"/>
              </a:rPr>
              <a:t>Development: Through HDI Lens</a:t>
            </a:r>
          </a:p>
        </p:txBody>
      </p:sp>
      <p:sp>
        <p:nvSpPr>
          <p:cNvPr id="5" name="Rectangle">
            <a:extLst>
              <a:ext uri="{FF2B5EF4-FFF2-40B4-BE49-F238E27FC236}">
                <a16:creationId xmlns:a16="http://schemas.microsoft.com/office/drawing/2014/main" id="{2D91EB21-04C4-F549-9040-B3D4CD33CACC}"/>
              </a:ext>
            </a:extLst>
          </p:cNvPr>
          <p:cNvSpPr/>
          <p:nvPr/>
        </p:nvSpPr>
        <p:spPr>
          <a:xfrm>
            <a:off x="11979823" y="-23128"/>
            <a:ext cx="107470" cy="6872509"/>
          </a:xfrm>
          <a:prstGeom prst="rect">
            <a:avLst/>
          </a:prstGeom>
          <a:solidFill>
            <a:schemeClr val="accent6">
              <a:lumMod val="75000"/>
            </a:schemeClr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defTabSz="309563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20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CEE948A-7FCD-3A0D-C468-B3A5176E7C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132115"/>
            <a:ext cx="11600352" cy="5725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5533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">
            <a:extLst>
              <a:ext uri="{FF2B5EF4-FFF2-40B4-BE49-F238E27FC236}">
                <a16:creationId xmlns:a16="http://schemas.microsoft.com/office/drawing/2014/main" id="{5C9552AA-EB5F-6A4A-A0C5-D1CC61336C26}"/>
              </a:ext>
            </a:extLst>
          </p:cNvPr>
          <p:cNvSpPr/>
          <p:nvPr/>
        </p:nvSpPr>
        <p:spPr>
          <a:xfrm>
            <a:off x="11751034" y="-14510"/>
            <a:ext cx="78107" cy="687250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defTabSz="309563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2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3F12E5-AA1D-DA41-8F82-5F2CCB56C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16116"/>
            <a:ext cx="12192000" cy="885373"/>
          </a:xfrm>
          <a:solidFill>
            <a:schemeClr val="bg1"/>
          </a:solidFill>
        </p:spPr>
        <p:txBody>
          <a:bodyPr>
            <a:normAutofit/>
          </a:bodyPr>
          <a:lstStyle/>
          <a:p>
            <a:pPr marL="187325"/>
            <a:r>
              <a:rPr lang="en-US" sz="3200" dirty="0">
                <a:solidFill>
                  <a:schemeClr val="accent6">
                    <a:lumMod val="50000"/>
                  </a:schemeClr>
                </a:solidFill>
                <a:latin typeface="Trebuchet MS" panose="020B0703020202090204" pitchFamily="34" charset="0"/>
              </a:rPr>
              <a:t>Alternative Development . . .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24C177-4047-054A-98B7-1BB59B97DC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001489"/>
            <a:ext cx="11829141" cy="5856510"/>
          </a:xfrm>
        </p:spPr>
        <p:txBody>
          <a:bodyPr>
            <a:normAutofit/>
          </a:bodyPr>
          <a:lstStyle/>
          <a:p>
            <a:pPr marL="360363" indent="-260350">
              <a:lnSpc>
                <a:spcPct val="140000"/>
              </a:lnSpc>
            </a:pPr>
            <a:r>
              <a:rPr lang="en-US" sz="2000" b="1" i="1" dirty="0">
                <a:solidFill>
                  <a:srgbClr val="FFFF00"/>
                </a:solidFill>
              </a:rPr>
              <a:t>Alternative Development </a:t>
            </a:r>
            <a:r>
              <a:rPr lang="en-US" sz="2000" dirty="0">
                <a:solidFill>
                  <a:schemeClr val="bg1"/>
                </a:solidFill>
              </a:rPr>
              <a:t>Models/ Paradigms = </a:t>
            </a:r>
            <a:r>
              <a:rPr lang="en-US" sz="2000" dirty="0">
                <a:solidFill>
                  <a:srgbClr val="FF8B2A"/>
                </a:solidFill>
              </a:rPr>
              <a:t>Other than/ Different from </a:t>
            </a:r>
            <a:r>
              <a:rPr lang="en-US" sz="2000" b="1" dirty="0">
                <a:solidFill>
                  <a:srgbClr val="FFFF00"/>
                </a:solidFill>
              </a:rPr>
              <a:t>Mainstream Development Model</a:t>
            </a:r>
          </a:p>
          <a:p>
            <a:pPr marL="360363" indent="-260350">
              <a:lnSpc>
                <a:spcPct val="140000"/>
              </a:lnSpc>
            </a:pPr>
            <a:r>
              <a:rPr lang="en-US" sz="2000" dirty="0">
                <a:solidFill>
                  <a:srgbClr val="FFC000"/>
                </a:solidFill>
              </a:rPr>
              <a:t>Core ideas </a:t>
            </a:r>
            <a:r>
              <a:rPr lang="en-US" sz="2000" b="1" i="1" dirty="0">
                <a:solidFill>
                  <a:schemeClr val="bg1"/>
                </a:solidFill>
              </a:rPr>
              <a:t>existed before</a:t>
            </a:r>
            <a:r>
              <a:rPr lang="en-US" sz="2000" dirty="0">
                <a:solidFill>
                  <a:schemeClr val="bg1"/>
                </a:solidFill>
              </a:rPr>
              <a:t>, but </a:t>
            </a:r>
            <a:r>
              <a:rPr lang="en-US" sz="2000" b="1" i="1" dirty="0">
                <a:solidFill>
                  <a:schemeClr val="bg1"/>
                </a:solidFill>
              </a:rPr>
              <a:t>received boost </a:t>
            </a:r>
            <a:r>
              <a:rPr lang="en-US" sz="2000" dirty="0">
                <a:solidFill>
                  <a:srgbClr val="FFC000"/>
                </a:solidFill>
              </a:rPr>
              <a:t>after the failure </a:t>
            </a:r>
            <a:r>
              <a:rPr lang="en-US" sz="2000" dirty="0">
                <a:solidFill>
                  <a:schemeClr val="bg1"/>
                </a:solidFill>
              </a:rPr>
              <a:t>of the </a:t>
            </a:r>
            <a:r>
              <a:rPr lang="en-US" sz="2000" b="1" dirty="0">
                <a:solidFill>
                  <a:srgbClr val="FFFF00"/>
                </a:solidFill>
              </a:rPr>
              <a:t>Mainstream Development Model</a:t>
            </a:r>
            <a:endParaRPr lang="en-US" sz="2000" dirty="0">
              <a:solidFill>
                <a:schemeClr val="bg1"/>
              </a:solidFill>
            </a:endParaRPr>
          </a:p>
          <a:p>
            <a:pPr marL="360363" indent="-260350">
              <a:lnSpc>
                <a:spcPct val="140000"/>
              </a:lnSpc>
            </a:pPr>
            <a:r>
              <a:rPr lang="en-US" sz="2000" b="1" i="1" dirty="0">
                <a:solidFill>
                  <a:srgbClr val="FF8B2A"/>
                </a:solidFill>
              </a:rPr>
              <a:t>Initial Key Ideas</a:t>
            </a:r>
            <a:r>
              <a:rPr lang="en-US" sz="2000" dirty="0">
                <a:solidFill>
                  <a:schemeClr val="bg1"/>
                </a:solidFill>
              </a:rPr>
              <a:t>: </a:t>
            </a:r>
            <a:r>
              <a:rPr lang="en-US" sz="2000" b="1" i="1" dirty="0">
                <a:solidFill>
                  <a:srgbClr val="92D050"/>
                </a:solidFill>
              </a:rPr>
              <a:t>Gandhian Ideas </a:t>
            </a:r>
            <a:r>
              <a:rPr lang="en-US" sz="2000" dirty="0">
                <a:solidFill>
                  <a:schemeClr val="bg1"/>
                </a:solidFill>
              </a:rPr>
              <a:t>from </a:t>
            </a:r>
            <a:r>
              <a:rPr lang="en-US" sz="2000" dirty="0">
                <a:solidFill>
                  <a:srgbClr val="FFC000"/>
                </a:solidFill>
              </a:rPr>
              <a:t>Hind-Swaraj</a:t>
            </a:r>
            <a:r>
              <a:rPr lang="en-US" sz="2000" dirty="0">
                <a:solidFill>
                  <a:schemeClr val="bg1"/>
                </a:solidFill>
              </a:rPr>
              <a:t>: Local Self-Sufficiency in </a:t>
            </a:r>
            <a:r>
              <a:rPr lang="en-US" sz="2000" dirty="0">
                <a:solidFill>
                  <a:srgbClr val="FFC000"/>
                </a:solidFill>
              </a:rPr>
              <a:t>Economic Sphere</a:t>
            </a:r>
            <a:r>
              <a:rPr lang="en-US" sz="2000" dirty="0">
                <a:solidFill>
                  <a:schemeClr val="bg1"/>
                </a:solidFill>
              </a:rPr>
              <a:t>, Local Self-</a:t>
            </a:r>
            <a:r>
              <a:rPr lang="en-US" sz="2000" dirty="0">
                <a:solidFill>
                  <a:srgbClr val="FFC000"/>
                </a:solidFill>
              </a:rPr>
              <a:t>Governance</a:t>
            </a:r>
            <a:r>
              <a:rPr lang="en-US" sz="2000" dirty="0">
                <a:solidFill>
                  <a:schemeClr val="bg1"/>
                </a:solidFill>
              </a:rPr>
              <a:t>, </a:t>
            </a:r>
            <a:r>
              <a:rPr lang="en-IN" sz="2000" b="1" i="1" u="sng" dirty="0">
                <a:solidFill>
                  <a:schemeClr val="bg1"/>
                </a:solidFill>
              </a:rPr>
              <a:t>Centrality</a:t>
            </a:r>
            <a:r>
              <a:rPr lang="en-IN" sz="2000" dirty="0">
                <a:solidFill>
                  <a:schemeClr val="bg1"/>
                </a:solidFill>
              </a:rPr>
              <a:t> to </a:t>
            </a:r>
            <a:r>
              <a:rPr lang="en-IN" sz="2000" dirty="0">
                <a:solidFill>
                  <a:srgbClr val="FFC000"/>
                </a:solidFill>
              </a:rPr>
              <a:t>Moral Values</a:t>
            </a:r>
            <a:r>
              <a:rPr lang="en-IN" sz="2000" dirty="0">
                <a:solidFill>
                  <a:schemeClr val="bg1"/>
                </a:solidFill>
              </a:rPr>
              <a:t>, </a:t>
            </a:r>
            <a:r>
              <a:rPr lang="en-IN" sz="2000" b="1" i="1" dirty="0">
                <a:solidFill>
                  <a:srgbClr val="92D050"/>
                </a:solidFill>
              </a:rPr>
              <a:t>Dignity of Manual Labour</a:t>
            </a:r>
            <a:r>
              <a:rPr lang="en-IN" sz="2000" dirty="0">
                <a:solidFill>
                  <a:schemeClr val="bg1"/>
                </a:solidFill>
              </a:rPr>
              <a:t>, Primacy to </a:t>
            </a:r>
            <a:r>
              <a:rPr lang="en-IN" sz="2000" dirty="0">
                <a:solidFill>
                  <a:srgbClr val="92D050"/>
                </a:solidFill>
              </a:rPr>
              <a:t>Artisanal Production </a:t>
            </a:r>
            <a:r>
              <a:rPr lang="en-IN" sz="2000" dirty="0">
                <a:solidFill>
                  <a:schemeClr val="bg1"/>
                </a:solidFill>
              </a:rPr>
              <a:t>and </a:t>
            </a:r>
            <a:r>
              <a:rPr lang="en-IN" sz="2000" dirty="0">
                <a:solidFill>
                  <a:srgbClr val="92D050"/>
                </a:solidFill>
              </a:rPr>
              <a:t>Village Industries</a:t>
            </a:r>
          </a:p>
          <a:p>
            <a:pPr marL="360363" indent="-260350">
              <a:lnSpc>
                <a:spcPct val="140000"/>
              </a:lnSpc>
            </a:pPr>
            <a:r>
              <a:rPr lang="en-IN" sz="2000" b="1" i="1" dirty="0">
                <a:solidFill>
                  <a:srgbClr val="FF8B2A"/>
                </a:solidFill>
              </a:rPr>
              <a:t>Other Key Models </a:t>
            </a:r>
            <a:r>
              <a:rPr lang="en-IN" sz="2000" dirty="0">
                <a:solidFill>
                  <a:schemeClr val="bg1"/>
                </a:solidFill>
              </a:rPr>
              <a:t>of </a:t>
            </a:r>
            <a:r>
              <a:rPr lang="en-US" sz="2000" b="1" i="1" dirty="0">
                <a:solidFill>
                  <a:srgbClr val="FFFF00"/>
                </a:solidFill>
              </a:rPr>
              <a:t>Alternative Development</a:t>
            </a:r>
            <a:r>
              <a:rPr lang="en-IN" sz="2000" b="1" i="1" dirty="0">
                <a:solidFill>
                  <a:srgbClr val="FF8B2A"/>
                </a:solidFill>
              </a:rPr>
              <a:t> </a:t>
            </a:r>
            <a:r>
              <a:rPr lang="en-IN" sz="2000" dirty="0">
                <a:solidFill>
                  <a:schemeClr val="bg1"/>
                </a:solidFill>
              </a:rPr>
              <a:t>(Developed as Response to </a:t>
            </a:r>
            <a:r>
              <a:rPr lang="en-US" sz="2000" dirty="0">
                <a:solidFill>
                  <a:srgbClr val="FFC000"/>
                </a:solidFill>
              </a:rPr>
              <a:t>failure </a:t>
            </a:r>
            <a:r>
              <a:rPr lang="en-US" sz="2000" dirty="0">
                <a:solidFill>
                  <a:schemeClr val="bg1"/>
                </a:solidFill>
              </a:rPr>
              <a:t>of the </a:t>
            </a:r>
            <a:r>
              <a:rPr lang="en-US" sz="2000" b="1" dirty="0">
                <a:solidFill>
                  <a:srgbClr val="FFFF00"/>
                </a:solidFill>
              </a:rPr>
              <a:t>Mainstream Development Model</a:t>
            </a:r>
            <a:r>
              <a:rPr lang="en-IN" sz="2000" dirty="0">
                <a:solidFill>
                  <a:schemeClr val="bg1"/>
                </a:solidFill>
              </a:rPr>
              <a:t>): </a:t>
            </a:r>
          </a:p>
          <a:p>
            <a:pPr marL="666750" indent="-257175">
              <a:lnSpc>
                <a:spcPct val="140000"/>
              </a:lnSpc>
            </a:pPr>
            <a:r>
              <a:rPr lang="en-IN" sz="2000" dirty="0">
                <a:solidFill>
                  <a:schemeClr val="bg1"/>
                </a:solidFill>
              </a:rPr>
              <a:t>Human-Focused Development; Development from Below, Bottom-up Development, Participatory Development, Community-Based Development </a:t>
            </a:r>
          </a:p>
        </p:txBody>
      </p:sp>
      <p:sp>
        <p:nvSpPr>
          <p:cNvPr id="5" name="Rectangle">
            <a:extLst>
              <a:ext uri="{FF2B5EF4-FFF2-40B4-BE49-F238E27FC236}">
                <a16:creationId xmlns:a16="http://schemas.microsoft.com/office/drawing/2014/main" id="{2D91EB21-04C4-F549-9040-B3D4CD33CACC}"/>
              </a:ext>
            </a:extLst>
          </p:cNvPr>
          <p:cNvSpPr/>
          <p:nvPr/>
        </p:nvSpPr>
        <p:spPr>
          <a:xfrm>
            <a:off x="11979823" y="-23128"/>
            <a:ext cx="107470" cy="6872509"/>
          </a:xfrm>
          <a:prstGeom prst="rect">
            <a:avLst/>
          </a:prstGeom>
          <a:solidFill>
            <a:schemeClr val="accent6">
              <a:lumMod val="75000"/>
            </a:schemeClr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defTabSz="309563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200"/>
          </a:p>
        </p:txBody>
      </p:sp>
    </p:spTree>
    <p:extLst>
      <p:ext uri="{BB962C8B-B14F-4D97-AF65-F5344CB8AC3E}">
        <p14:creationId xmlns:p14="http://schemas.microsoft.com/office/powerpoint/2010/main" val="24995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">
            <a:extLst>
              <a:ext uri="{FF2B5EF4-FFF2-40B4-BE49-F238E27FC236}">
                <a16:creationId xmlns:a16="http://schemas.microsoft.com/office/drawing/2014/main" id="{5C9552AA-EB5F-6A4A-A0C5-D1CC61336C26}"/>
              </a:ext>
            </a:extLst>
          </p:cNvPr>
          <p:cNvSpPr/>
          <p:nvPr/>
        </p:nvSpPr>
        <p:spPr>
          <a:xfrm>
            <a:off x="11751034" y="-14510"/>
            <a:ext cx="78107" cy="687250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defTabSz="309563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2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3F12E5-AA1D-DA41-8F82-5F2CCB56C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16116"/>
            <a:ext cx="12192000" cy="885373"/>
          </a:xfrm>
          <a:solidFill>
            <a:schemeClr val="bg1"/>
          </a:solidFill>
        </p:spPr>
        <p:txBody>
          <a:bodyPr>
            <a:normAutofit/>
          </a:bodyPr>
          <a:lstStyle/>
          <a:p>
            <a:pPr marL="187325"/>
            <a:r>
              <a:rPr lang="en-US" sz="3200" dirty="0">
                <a:solidFill>
                  <a:schemeClr val="accent6">
                    <a:lumMod val="50000"/>
                  </a:schemeClr>
                </a:solidFill>
                <a:latin typeface="Trebuchet MS" panose="020B0703020202090204" pitchFamily="34" charset="0"/>
              </a:rPr>
              <a:t>Alternative Development . . .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24C177-4047-054A-98B7-1BB59B97DC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797502"/>
            <a:ext cx="5757863" cy="5129211"/>
          </a:xfrm>
        </p:spPr>
        <p:txBody>
          <a:bodyPr>
            <a:normAutofit/>
          </a:bodyPr>
          <a:lstStyle/>
          <a:p>
            <a:pPr marL="360363" indent="-260350">
              <a:lnSpc>
                <a:spcPct val="170000"/>
              </a:lnSpc>
            </a:pPr>
            <a:r>
              <a:rPr lang="en-IN" sz="2000" dirty="0">
                <a:solidFill>
                  <a:srgbClr val="FFC000"/>
                </a:solidFill>
              </a:rPr>
              <a:t>Micro-level</a:t>
            </a:r>
            <a:r>
              <a:rPr lang="en-IN" sz="2000" dirty="0">
                <a:solidFill>
                  <a:schemeClr val="bg1"/>
                </a:solidFill>
              </a:rPr>
              <a:t> Interventions; </a:t>
            </a:r>
          </a:p>
          <a:p>
            <a:pPr marL="360363" indent="-260350">
              <a:lnSpc>
                <a:spcPct val="170000"/>
              </a:lnSpc>
            </a:pPr>
            <a:r>
              <a:rPr lang="en-IN" sz="2000" dirty="0">
                <a:solidFill>
                  <a:schemeClr val="bg1"/>
                </a:solidFill>
              </a:rPr>
              <a:t>Primacy to Satisfaction of </a:t>
            </a:r>
            <a:r>
              <a:rPr lang="en-IN" sz="2000" dirty="0">
                <a:solidFill>
                  <a:srgbClr val="FFC000"/>
                </a:solidFill>
              </a:rPr>
              <a:t>Basic Human Needs</a:t>
            </a:r>
            <a:r>
              <a:rPr lang="en-IN" sz="2000" dirty="0">
                <a:solidFill>
                  <a:schemeClr val="bg1"/>
                </a:solidFill>
              </a:rPr>
              <a:t>;  </a:t>
            </a:r>
          </a:p>
          <a:p>
            <a:pPr marL="360363" indent="-260350">
              <a:lnSpc>
                <a:spcPct val="170000"/>
              </a:lnSpc>
            </a:pPr>
            <a:r>
              <a:rPr lang="en-IN" sz="2000" dirty="0">
                <a:solidFill>
                  <a:schemeClr val="bg1"/>
                </a:solidFill>
              </a:rPr>
              <a:t>Focus on </a:t>
            </a:r>
            <a:r>
              <a:rPr lang="en-IN" sz="2000" dirty="0">
                <a:solidFill>
                  <a:srgbClr val="FFC000"/>
                </a:solidFill>
              </a:rPr>
              <a:t>Access to </a:t>
            </a:r>
            <a:r>
              <a:rPr lang="en-IN" sz="2000" dirty="0">
                <a:solidFill>
                  <a:schemeClr val="bg1"/>
                </a:solidFill>
              </a:rPr>
              <a:t>Health, Education, and Water Services; </a:t>
            </a:r>
          </a:p>
          <a:p>
            <a:pPr marL="360363" indent="-260350">
              <a:lnSpc>
                <a:spcPct val="170000"/>
              </a:lnSpc>
            </a:pPr>
            <a:r>
              <a:rPr lang="en-IN" sz="2000" dirty="0">
                <a:solidFill>
                  <a:srgbClr val="FFC000"/>
                </a:solidFill>
              </a:rPr>
              <a:t>Participation of People </a:t>
            </a:r>
            <a:r>
              <a:rPr lang="en-IN" sz="2000" dirty="0">
                <a:solidFill>
                  <a:schemeClr val="bg1"/>
                </a:solidFill>
              </a:rPr>
              <a:t>in Development Decisions, </a:t>
            </a:r>
          </a:p>
        </p:txBody>
      </p:sp>
      <p:sp>
        <p:nvSpPr>
          <p:cNvPr id="5" name="Rectangle">
            <a:extLst>
              <a:ext uri="{FF2B5EF4-FFF2-40B4-BE49-F238E27FC236}">
                <a16:creationId xmlns:a16="http://schemas.microsoft.com/office/drawing/2014/main" id="{2D91EB21-04C4-F549-9040-B3D4CD33CACC}"/>
              </a:ext>
            </a:extLst>
          </p:cNvPr>
          <p:cNvSpPr/>
          <p:nvPr/>
        </p:nvSpPr>
        <p:spPr>
          <a:xfrm>
            <a:off x="11979823" y="-23128"/>
            <a:ext cx="107470" cy="6872509"/>
          </a:xfrm>
          <a:prstGeom prst="rect">
            <a:avLst/>
          </a:prstGeom>
          <a:solidFill>
            <a:schemeClr val="accent6">
              <a:lumMod val="75000"/>
            </a:schemeClr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defTabSz="309563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20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FE49334-A01A-BDB2-668B-001A48861EE7}"/>
              </a:ext>
            </a:extLst>
          </p:cNvPr>
          <p:cNvSpPr txBox="1">
            <a:spLocks/>
          </p:cNvSpPr>
          <p:nvPr/>
        </p:nvSpPr>
        <p:spPr>
          <a:xfrm>
            <a:off x="150681" y="1098778"/>
            <a:ext cx="11724435" cy="6300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0013" indent="0">
              <a:lnSpc>
                <a:spcPct val="140000"/>
              </a:lnSpc>
              <a:buFont typeface="Arial" panose="020B0604020202020204" pitchFamily="34" charset="0"/>
              <a:buNone/>
            </a:pPr>
            <a:r>
              <a:rPr lang="en-IN" sz="2000" b="1" dirty="0">
                <a:solidFill>
                  <a:srgbClr val="FF8B2A"/>
                </a:solidFill>
              </a:rPr>
              <a:t>Key Strategic Elements </a:t>
            </a:r>
            <a:r>
              <a:rPr lang="en-IN" sz="2000" dirty="0">
                <a:solidFill>
                  <a:schemeClr val="bg1"/>
                </a:solidFill>
              </a:rPr>
              <a:t>in </a:t>
            </a:r>
            <a:r>
              <a:rPr lang="en-IN" sz="2000" b="1" i="1" dirty="0">
                <a:solidFill>
                  <a:srgbClr val="FFFF00"/>
                </a:solidFill>
              </a:rPr>
              <a:t>Alternative Development Models</a:t>
            </a:r>
            <a:r>
              <a:rPr lang="en-IN" sz="2000" dirty="0">
                <a:solidFill>
                  <a:schemeClr val="bg1"/>
                </a:solidFill>
              </a:rPr>
              <a:t>: 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76E1A33-78AC-3ACD-31A2-D3E8871C4C79}"/>
              </a:ext>
            </a:extLst>
          </p:cNvPr>
          <p:cNvSpPr txBox="1">
            <a:spLocks/>
          </p:cNvSpPr>
          <p:nvPr/>
        </p:nvSpPr>
        <p:spPr>
          <a:xfrm>
            <a:off x="6135053" y="1946838"/>
            <a:ext cx="5655034" cy="35165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0363" indent="-260350">
              <a:lnSpc>
                <a:spcPct val="170000"/>
              </a:lnSpc>
            </a:pPr>
            <a:r>
              <a:rPr lang="en-IN" sz="2000" dirty="0">
                <a:solidFill>
                  <a:srgbClr val="FFC000"/>
                </a:solidFill>
              </a:rPr>
              <a:t>Empowerment of Women </a:t>
            </a:r>
            <a:r>
              <a:rPr lang="en-IN" sz="2000" dirty="0">
                <a:solidFill>
                  <a:schemeClr val="bg1"/>
                </a:solidFill>
              </a:rPr>
              <a:t>and Other Socially and Culturally </a:t>
            </a:r>
            <a:r>
              <a:rPr lang="en-IN" sz="2000" dirty="0">
                <a:solidFill>
                  <a:srgbClr val="FFC000"/>
                </a:solidFill>
              </a:rPr>
              <a:t>Disadvantaged Groups</a:t>
            </a:r>
            <a:r>
              <a:rPr lang="en-IN" sz="2000" dirty="0">
                <a:solidFill>
                  <a:schemeClr val="bg1"/>
                </a:solidFill>
              </a:rPr>
              <a:t>; </a:t>
            </a:r>
          </a:p>
          <a:p>
            <a:pPr marL="360363" indent="-260350">
              <a:lnSpc>
                <a:spcPct val="170000"/>
              </a:lnSpc>
            </a:pPr>
            <a:r>
              <a:rPr lang="en-IN" sz="2000" dirty="0">
                <a:solidFill>
                  <a:srgbClr val="FFC000"/>
                </a:solidFill>
              </a:rPr>
              <a:t>Less Reliance </a:t>
            </a:r>
            <a:r>
              <a:rPr lang="en-IN" sz="2000" dirty="0">
                <a:solidFill>
                  <a:schemeClr val="bg1"/>
                </a:solidFill>
              </a:rPr>
              <a:t>on State and Private agencies</a:t>
            </a:r>
          </a:p>
          <a:p>
            <a:pPr marL="360363" indent="-260350">
              <a:lnSpc>
                <a:spcPct val="170000"/>
              </a:lnSpc>
            </a:pPr>
            <a:r>
              <a:rPr lang="en-IN" sz="2000" dirty="0">
                <a:solidFill>
                  <a:srgbClr val="FFC000"/>
                </a:solidFill>
              </a:rPr>
              <a:t>Key Role </a:t>
            </a:r>
            <a:r>
              <a:rPr lang="en-IN" sz="2000" dirty="0">
                <a:solidFill>
                  <a:schemeClr val="bg1"/>
                </a:solidFill>
              </a:rPr>
              <a:t>for Community-based, Self-Service, or Non-Governmental </a:t>
            </a:r>
            <a:r>
              <a:rPr lang="en-IN" sz="2000" dirty="0">
                <a:solidFill>
                  <a:srgbClr val="FFC000"/>
                </a:solidFill>
              </a:rPr>
              <a:t>Organizations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C1B28A3-F5E9-8282-F9F3-FBA90466E4B4}"/>
              </a:ext>
            </a:extLst>
          </p:cNvPr>
          <p:cNvCxnSpPr>
            <a:cxnSpLocks/>
          </p:cNvCxnSpPr>
          <p:nvPr/>
        </p:nvCxnSpPr>
        <p:spPr>
          <a:xfrm>
            <a:off x="5954108" y="1799875"/>
            <a:ext cx="0" cy="3315054"/>
          </a:xfrm>
          <a:prstGeom prst="line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2905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">
            <a:extLst>
              <a:ext uri="{FF2B5EF4-FFF2-40B4-BE49-F238E27FC236}">
                <a16:creationId xmlns:a16="http://schemas.microsoft.com/office/drawing/2014/main" id="{5C9552AA-EB5F-6A4A-A0C5-D1CC61336C26}"/>
              </a:ext>
            </a:extLst>
          </p:cNvPr>
          <p:cNvSpPr/>
          <p:nvPr/>
        </p:nvSpPr>
        <p:spPr>
          <a:xfrm>
            <a:off x="11751034" y="-14510"/>
            <a:ext cx="78107" cy="687250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defTabSz="309563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2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3F12E5-AA1D-DA41-8F82-5F2CCB56C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16116"/>
            <a:ext cx="12192000" cy="885373"/>
          </a:xfrm>
          <a:solidFill>
            <a:schemeClr val="bg1"/>
          </a:solidFill>
        </p:spPr>
        <p:txBody>
          <a:bodyPr>
            <a:normAutofit/>
          </a:bodyPr>
          <a:lstStyle/>
          <a:p>
            <a:pPr marL="187325"/>
            <a:r>
              <a:rPr lang="en-US" sz="3200" dirty="0">
                <a:solidFill>
                  <a:schemeClr val="accent6">
                    <a:lumMod val="50000"/>
                  </a:schemeClr>
                </a:solidFill>
                <a:latin typeface="Trebuchet MS" panose="020B0703020202090204" pitchFamily="34" charset="0"/>
              </a:rPr>
              <a:t>Alternative Development . . .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24C177-4047-054A-98B7-1BB59B97DC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706" y="1001489"/>
            <a:ext cx="11724435" cy="5856510"/>
          </a:xfrm>
        </p:spPr>
        <p:txBody>
          <a:bodyPr>
            <a:normAutofit/>
          </a:bodyPr>
          <a:lstStyle/>
          <a:p>
            <a:pPr marL="100013" indent="0">
              <a:lnSpc>
                <a:spcPct val="140000"/>
              </a:lnSpc>
              <a:buNone/>
            </a:pPr>
            <a:r>
              <a:rPr lang="en-IN" sz="2000" b="1" dirty="0">
                <a:solidFill>
                  <a:srgbClr val="FF8B2A"/>
                </a:solidFill>
              </a:rPr>
              <a:t>Critiques</a:t>
            </a:r>
            <a:r>
              <a:rPr lang="en-IN" sz="2000" dirty="0">
                <a:solidFill>
                  <a:schemeClr val="bg1"/>
                </a:solidFill>
              </a:rPr>
              <a:t> of Ideas and Strategies of </a:t>
            </a:r>
            <a:r>
              <a:rPr lang="en-IN" sz="2000" b="1" i="1" dirty="0">
                <a:solidFill>
                  <a:srgbClr val="FFFF00"/>
                </a:solidFill>
              </a:rPr>
              <a:t>Alternative Development Models </a:t>
            </a:r>
            <a:r>
              <a:rPr lang="en-IN" sz="2000" dirty="0">
                <a:solidFill>
                  <a:schemeClr val="bg1"/>
                </a:solidFill>
              </a:rPr>
              <a:t>: </a:t>
            </a:r>
          </a:p>
          <a:p>
            <a:pPr marL="360363" indent="-260350">
              <a:lnSpc>
                <a:spcPct val="170000"/>
              </a:lnSpc>
            </a:pPr>
            <a:r>
              <a:rPr lang="en-IN" sz="2000" dirty="0">
                <a:solidFill>
                  <a:schemeClr val="bg1"/>
                </a:solidFill>
              </a:rPr>
              <a:t>Romantic, </a:t>
            </a:r>
            <a:r>
              <a:rPr lang="en-IN" sz="2000" dirty="0">
                <a:solidFill>
                  <a:srgbClr val="FFC000"/>
                </a:solidFill>
              </a:rPr>
              <a:t>Impractical</a:t>
            </a:r>
            <a:r>
              <a:rPr lang="en-IN" sz="2000" dirty="0">
                <a:solidFill>
                  <a:schemeClr val="bg1"/>
                </a:solidFill>
              </a:rPr>
              <a:t> ideas; </a:t>
            </a:r>
          </a:p>
          <a:p>
            <a:pPr marL="360363" indent="-260350">
              <a:lnSpc>
                <a:spcPct val="170000"/>
              </a:lnSpc>
            </a:pPr>
            <a:r>
              <a:rPr lang="en-IN" sz="2000" dirty="0">
                <a:solidFill>
                  <a:schemeClr val="bg1"/>
                </a:solidFill>
              </a:rPr>
              <a:t>NGOs/ CBOs proved </a:t>
            </a:r>
            <a:r>
              <a:rPr lang="en-IN" sz="2000" dirty="0">
                <a:solidFill>
                  <a:srgbClr val="FF8B2A"/>
                </a:solidFill>
              </a:rPr>
              <a:t>ineffective</a:t>
            </a:r>
            <a:r>
              <a:rPr lang="en-IN" sz="2000" dirty="0">
                <a:solidFill>
                  <a:schemeClr val="bg1"/>
                </a:solidFill>
              </a:rPr>
              <a:t> and </a:t>
            </a:r>
            <a:r>
              <a:rPr lang="en-IN" sz="2000" dirty="0">
                <a:solidFill>
                  <a:srgbClr val="FF8B2A"/>
                </a:solidFill>
              </a:rPr>
              <a:t>unaccountable</a:t>
            </a:r>
            <a:r>
              <a:rPr lang="en-IN" sz="2000" dirty="0">
                <a:solidFill>
                  <a:schemeClr val="bg1"/>
                </a:solidFill>
              </a:rPr>
              <a:t>; </a:t>
            </a:r>
          </a:p>
          <a:p>
            <a:pPr marL="360363" indent="-260350">
              <a:lnSpc>
                <a:spcPct val="170000"/>
              </a:lnSpc>
            </a:pPr>
            <a:r>
              <a:rPr lang="en-IN" sz="2000" dirty="0">
                <a:solidFill>
                  <a:srgbClr val="FF8B2A"/>
                </a:solidFill>
              </a:rPr>
              <a:t>Communities </a:t>
            </a:r>
            <a:r>
              <a:rPr lang="en-IN" sz="2000" dirty="0">
                <a:solidFill>
                  <a:schemeClr val="bg1"/>
                </a:solidFill>
              </a:rPr>
              <a:t>are </a:t>
            </a:r>
            <a:r>
              <a:rPr lang="en-IN" sz="2000" dirty="0">
                <a:solidFill>
                  <a:srgbClr val="00B0F0"/>
                </a:solidFill>
              </a:rPr>
              <a:t>not homogenous </a:t>
            </a:r>
            <a:r>
              <a:rPr lang="en-IN" sz="2000" dirty="0">
                <a:solidFill>
                  <a:schemeClr val="bg1"/>
                </a:solidFill>
              </a:rPr>
              <a:t>or </a:t>
            </a:r>
            <a:r>
              <a:rPr lang="en-IN" sz="2000" dirty="0">
                <a:solidFill>
                  <a:srgbClr val="00B0F0"/>
                </a:solidFill>
              </a:rPr>
              <a:t>united</a:t>
            </a:r>
            <a:r>
              <a:rPr lang="en-IN" sz="2000" dirty="0">
                <a:solidFill>
                  <a:schemeClr val="bg1"/>
                </a:solidFill>
              </a:rPr>
              <a:t> but are </a:t>
            </a:r>
            <a:r>
              <a:rPr lang="en-IN" sz="2000" dirty="0">
                <a:solidFill>
                  <a:srgbClr val="FF8B2A"/>
                </a:solidFill>
              </a:rPr>
              <a:t>divided </a:t>
            </a:r>
            <a:r>
              <a:rPr lang="en-IN" sz="2000" dirty="0">
                <a:solidFill>
                  <a:schemeClr val="bg1"/>
                </a:solidFill>
              </a:rPr>
              <a:t>and</a:t>
            </a:r>
            <a:r>
              <a:rPr lang="en-IN" sz="2000" dirty="0">
                <a:solidFill>
                  <a:srgbClr val="FF8B2A"/>
                </a:solidFill>
              </a:rPr>
              <a:t> fractious</a:t>
            </a:r>
            <a:r>
              <a:rPr lang="en-IN" sz="2000" dirty="0">
                <a:solidFill>
                  <a:schemeClr val="bg1"/>
                </a:solidFill>
              </a:rPr>
              <a:t>; </a:t>
            </a:r>
          </a:p>
          <a:p>
            <a:pPr marL="360363" indent="-260350">
              <a:lnSpc>
                <a:spcPct val="170000"/>
              </a:lnSpc>
            </a:pPr>
            <a:r>
              <a:rPr lang="en-IN" sz="2000" b="1" i="1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Tyranny of Participation </a:t>
            </a:r>
            <a:r>
              <a:rPr lang="en-IN" sz="2000" dirty="0">
                <a:solidFill>
                  <a:schemeClr val="bg1"/>
                </a:solidFill>
              </a:rPr>
              <a:t>= Cost of Participation Unaffordable to Poor </a:t>
            </a:r>
          </a:p>
          <a:p>
            <a:pPr marL="360363" indent="-260350">
              <a:lnSpc>
                <a:spcPct val="170000"/>
              </a:lnSpc>
            </a:pPr>
            <a:r>
              <a:rPr lang="en-IN" sz="2000" b="1" i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Fallacy of Empowerment </a:t>
            </a:r>
            <a:r>
              <a:rPr lang="en-IN" sz="2000" dirty="0">
                <a:solidFill>
                  <a:schemeClr val="bg1"/>
                </a:solidFill>
              </a:rPr>
              <a:t>= Delegation of Authority and Powers from State Agencies </a:t>
            </a:r>
          </a:p>
          <a:p>
            <a:pPr marL="4097338" indent="-274638">
              <a:lnSpc>
                <a:spcPct val="170000"/>
              </a:lnSpc>
            </a:pPr>
            <a:r>
              <a:rPr lang="en-IN" sz="2000" dirty="0">
                <a:solidFill>
                  <a:schemeClr val="bg1"/>
                </a:solidFill>
              </a:rPr>
              <a:t>to Empowered Local Elites and NGOs </a:t>
            </a:r>
          </a:p>
          <a:p>
            <a:pPr marL="4451350" indent="-276225">
              <a:lnSpc>
                <a:spcPct val="170000"/>
              </a:lnSpc>
            </a:pPr>
            <a:r>
              <a:rPr lang="en-IN" sz="2000" dirty="0">
                <a:solidFill>
                  <a:schemeClr val="bg1"/>
                </a:solidFill>
              </a:rPr>
              <a:t> and not to Women, Poor, and Disadvantaged sections)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5" name="Rectangle">
            <a:extLst>
              <a:ext uri="{FF2B5EF4-FFF2-40B4-BE49-F238E27FC236}">
                <a16:creationId xmlns:a16="http://schemas.microsoft.com/office/drawing/2014/main" id="{2D91EB21-04C4-F549-9040-B3D4CD33CACC}"/>
              </a:ext>
            </a:extLst>
          </p:cNvPr>
          <p:cNvSpPr/>
          <p:nvPr/>
        </p:nvSpPr>
        <p:spPr>
          <a:xfrm>
            <a:off x="11979823" y="-23128"/>
            <a:ext cx="107470" cy="6872509"/>
          </a:xfrm>
          <a:prstGeom prst="rect">
            <a:avLst/>
          </a:prstGeom>
          <a:solidFill>
            <a:schemeClr val="accent6">
              <a:lumMod val="75000"/>
            </a:schemeClr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defTabSz="309563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200"/>
          </a:p>
        </p:txBody>
      </p:sp>
    </p:spTree>
    <p:extLst>
      <p:ext uri="{BB962C8B-B14F-4D97-AF65-F5344CB8AC3E}">
        <p14:creationId xmlns:p14="http://schemas.microsoft.com/office/powerpoint/2010/main" val="4101553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">
            <a:extLst>
              <a:ext uri="{FF2B5EF4-FFF2-40B4-BE49-F238E27FC236}">
                <a16:creationId xmlns:a16="http://schemas.microsoft.com/office/drawing/2014/main" id="{5C9552AA-EB5F-6A4A-A0C5-D1CC61336C26}"/>
              </a:ext>
            </a:extLst>
          </p:cNvPr>
          <p:cNvSpPr/>
          <p:nvPr/>
        </p:nvSpPr>
        <p:spPr>
          <a:xfrm>
            <a:off x="11751034" y="-14510"/>
            <a:ext cx="78107" cy="687250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defTabSz="309563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2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3F12E5-AA1D-DA41-8F82-5F2CCB56C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1828"/>
            <a:ext cx="12192000" cy="885373"/>
          </a:xfrm>
          <a:solidFill>
            <a:schemeClr val="bg1"/>
          </a:solidFill>
        </p:spPr>
        <p:txBody>
          <a:bodyPr>
            <a:normAutofit/>
          </a:bodyPr>
          <a:lstStyle/>
          <a:p>
            <a:pPr marL="187325"/>
            <a:r>
              <a:rPr lang="en-US" sz="3600" dirty="0">
                <a:solidFill>
                  <a:schemeClr val="accent6">
                    <a:lumMod val="50000"/>
                  </a:schemeClr>
                </a:solidFill>
                <a:latin typeface="Trebuchet MS" panose="020B0703020202090204" pitchFamily="34" charset="0"/>
              </a:rPr>
              <a:t>Sustainable Development . . .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24C177-4047-054A-98B7-1BB59B97DC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31" y="995362"/>
            <a:ext cx="11770410" cy="5717266"/>
          </a:xfrm>
        </p:spPr>
        <p:txBody>
          <a:bodyPr>
            <a:normAutofit/>
          </a:bodyPr>
          <a:lstStyle/>
          <a:p>
            <a:pPr marL="0" indent="0">
              <a:lnSpc>
                <a:spcPct val="130000"/>
              </a:lnSpc>
              <a:buNone/>
            </a:pPr>
            <a:r>
              <a:rPr lang="en-IN" sz="2000" b="1" dirty="0">
                <a:solidFill>
                  <a:srgbClr val="FF8B2A"/>
                </a:solidFill>
              </a:rPr>
              <a:t>Diagnoses</a:t>
            </a:r>
            <a:r>
              <a:rPr lang="en-IN" sz="2000" dirty="0">
                <a:solidFill>
                  <a:schemeClr val="bg1"/>
                </a:solidFill>
              </a:rPr>
              <a:t>: Concerns over </a:t>
            </a:r>
            <a:r>
              <a:rPr lang="en-IN" sz="2000" dirty="0">
                <a:solidFill>
                  <a:srgbClr val="FF8B2A"/>
                </a:solidFill>
              </a:rPr>
              <a:t>Climate Change Effects </a:t>
            </a:r>
            <a:r>
              <a:rPr lang="en-IN" sz="2000" dirty="0">
                <a:solidFill>
                  <a:schemeClr val="bg1"/>
                </a:solidFill>
              </a:rPr>
              <a:t>are Serious, Immediate, and Could be Addressed</a:t>
            </a:r>
          </a:p>
          <a:p>
            <a:pPr>
              <a:lnSpc>
                <a:spcPct val="130000"/>
              </a:lnSpc>
            </a:pPr>
            <a:r>
              <a:rPr lang="en-IN" sz="2000" dirty="0">
                <a:solidFill>
                  <a:schemeClr val="bg1"/>
                </a:solidFill>
              </a:rPr>
              <a:t>Environmental destruction, economic growth, and continued deprivation in the South </a:t>
            </a:r>
            <a:r>
              <a:rPr lang="en-IN" sz="2000" dirty="0">
                <a:solidFill>
                  <a:srgbClr val="FF8B2A"/>
                </a:solidFill>
              </a:rPr>
              <a:t>are </a:t>
            </a:r>
            <a:r>
              <a:rPr lang="en-IN" sz="2000" b="1" i="1" dirty="0">
                <a:solidFill>
                  <a:srgbClr val="FF8B2A"/>
                </a:solidFill>
              </a:rPr>
              <a:t>inter-linked</a:t>
            </a:r>
          </a:p>
          <a:p>
            <a:pPr marL="0" indent="0">
              <a:lnSpc>
                <a:spcPct val="130000"/>
              </a:lnSpc>
              <a:buNone/>
            </a:pPr>
            <a:r>
              <a:rPr lang="en-IN" sz="2000" b="1" dirty="0">
                <a:solidFill>
                  <a:schemeClr val="accent2"/>
                </a:solidFill>
              </a:rPr>
              <a:t>Definition </a:t>
            </a:r>
            <a:r>
              <a:rPr lang="en-IN" sz="2000" dirty="0">
                <a:solidFill>
                  <a:schemeClr val="bg1"/>
                </a:solidFill>
              </a:rPr>
              <a:t>of </a:t>
            </a:r>
            <a:r>
              <a:rPr lang="en-IN" sz="2000" b="1" dirty="0">
                <a:solidFill>
                  <a:srgbClr val="FFFF00"/>
                </a:solidFill>
              </a:rPr>
              <a:t>Sustainable Development</a:t>
            </a:r>
            <a:r>
              <a:rPr lang="en-IN" sz="2000" dirty="0">
                <a:solidFill>
                  <a:schemeClr val="bg1"/>
                </a:solidFill>
              </a:rPr>
              <a:t>: </a:t>
            </a:r>
          </a:p>
          <a:p>
            <a:pPr>
              <a:lnSpc>
                <a:spcPct val="130000"/>
              </a:lnSpc>
            </a:pPr>
            <a:r>
              <a:rPr lang="en-IN" sz="2000" dirty="0">
                <a:solidFill>
                  <a:schemeClr val="bg1"/>
                </a:solidFill>
              </a:rPr>
              <a:t>Sustainable development is </a:t>
            </a:r>
            <a:r>
              <a:rPr lang="en-IN" sz="2000" dirty="0">
                <a:solidFill>
                  <a:schemeClr val="accent2"/>
                </a:solidFill>
              </a:rPr>
              <a:t>development</a:t>
            </a:r>
            <a:r>
              <a:rPr lang="en-IN" sz="2000" dirty="0">
                <a:solidFill>
                  <a:schemeClr val="bg1"/>
                </a:solidFill>
              </a:rPr>
              <a:t> that meets the </a:t>
            </a:r>
            <a:r>
              <a:rPr lang="en-IN" sz="2000" dirty="0">
                <a:solidFill>
                  <a:srgbClr val="92D050"/>
                </a:solidFill>
              </a:rPr>
              <a:t>needs of the present </a:t>
            </a:r>
          </a:p>
          <a:p>
            <a:pPr marL="669925" indent="0">
              <a:lnSpc>
                <a:spcPct val="130000"/>
              </a:lnSpc>
              <a:buNone/>
            </a:pPr>
            <a:r>
              <a:rPr lang="en-IN" sz="2000" dirty="0">
                <a:solidFill>
                  <a:schemeClr val="bg1"/>
                </a:solidFill>
              </a:rPr>
              <a:t>without compromising the </a:t>
            </a:r>
            <a:r>
              <a:rPr lang="en-IN" sz="2000" dirty="0">
                <a:solidFill>
                  <a:srgbClr val="0070C0"/>
                </a:solidFill>
              </a:rPr>
              <a:t>ability of future generation </a:t>
            </a:r>
            <a:r>
              <a:rPr lang="en-IN" sz="2000" dirty="0">
                <a:solidFill>
                  <a:schemeClr val="bg1"/>
                </a:solidFill>
              </a:rPr>
              <a:t>to meet their own needs </a:t>
            </a:r>
          </a:p>
          <a:p>
            <a:pPr marL="0" indent="0">
              <a:lnSpc>
                <a:spcPct val="130000"/>
              </a:lnSpc>
              <a:buNone/>
            </a:pPr>
            <a:r>
              <a:rPr lang="en-IN" sz="2000" b="1" dirty="0">
                <a:solidFill>
                  <a:schemeClr val="accent2"/>
                </a:solidFill>
              </a:rPr>
              <a:t>Requirements </a:t>
            </a:r>
            <a:r>
              <a:rPr lang="en-IN" sz="2000" dirty="0">
                <a:solidFill>
                  <a:schemeClr val="bg1"/>
                </a:solidFill>
              </a:rPr>
              <a:t>of</a:t>
            </a:r>
            <a:r>
              <a:rPr lang="en-IN" sz="2000" b="1" dirty="0">
                <a:solidFill>
                  <a:schemeClr val="accent2"/>
                </a:solidFill>
              </a:rPr>
              <a:t> </a:t>
            </a:r>
            <a:r>
              <a:rPr lang="en-IN" sz="2000" b="1" dirty="0">
                <a:solidFill>
                  <a:srgbClr val="FFFF00"/>
                </a:solidFill>
              </a:rPr>
              <a:t>Sustainable Development</a:t>
            </a:r>
            <a:r>
              <a:rPr lang="en-IN" sz="2000" dirty="0">
                <a:solidFill>
                  <a:schemeClr val="bg1"/>
                </a:solidFill>
              </a:rPr>
              <a:t>: </a:t>
            </a:r>
          </a:p>
          <a:p>
            <a:pPr marL="582613" indent="-309563">
              <a:lnSpc>
                <a:spcPct val="130000"/>
              </a:lnSpc>
              <a:buFont typeface="+mj-lt"/>
              <a:buAutoNum type="alphaLcPeriod"/>
            </a:pPr>
            <a:r>
              <a:rPr lang="en-IN" sz="2000" dirty="0">
                <a:solidFill>
                  <a:schemeClr val="bg1"/>
                </a:solidFill>
              </a:rPr>
              <a:t>Satisfaction of </a:t>
            </a:r>
            <a:r>
              <a:rPr lang="en-IN" sz="2000" dirty="0">
                <a:solidFill>
                  <a:srgbClr val="FFBD54"/>
                </a:solidFill>
              </a:rPr>
              <a:t>Basic Needs of All </a:t>
            </a:r>
            <a:r>
              <a:rPr lang="en-IN" sz="2000" dirty="0">
                <a:solidFill>
                  <a:schemeClr val="bg1"/>
                </a:solidFill>
              </a:rPr>
              <a:t>(Developing Countries) </a:t>
            </a:r>
          </a:p>
          <a:p>
            <a:pPr marL="582613" indent="-309563">
              <a:lnSpc>
                <a:spcPct val="130000"/>
              </a:lnSpc>
              <a:buFont typeface="+mj-lt"/>
              <a:buAutoNum type="alphaLcPeriod"/>
            </a:pPr>
            <a:r>
              <a:rPr lang="en-IN" sz="2000" dirty="0">
                <a:solidFill>
                  <a:schemeClr val="bg1"/>
                </a:solidFill>
              </a:rPr>
              <a:t>Criteria for </a:t>
            </a:r>
            <a:r>
              <a:rPr lang="en-IN" sz="2000" dirty="0">
                <a:solidFill>
                  <a:srgbClr val="FF8B2A"/>
                </a:solidFill>
              </a:rPr>
              <a:t>Economic Growth</a:t>
            </a:r>
            <a:r>
              <a:rPr lang="en-IN" sz="2000" dirty="0">
                <a:solidFill>
                  <a:schemeClr val="bg1"/>
                </a:solidFill>
              </a:rPr>
              <a:t>: ‘Principles of (environmental) Sustainability and Non-Exploitation of Others’ (for Developed Countries). </a:t>
            </a:r>
          </a:p>
          <a:p>
            <a:pPr marL="0" indent="0">
              <a:buNone/>
            </a:pPr>
            <a:endParaRPr lang="en-IN" sz="2000" dirty="0"/>
          </a:p>
        </p:txBody>
      </p:sp>
      <p:sp>
        <p:nvSpPr>
          <p:cNvPr id="5" name="Rectangle">
            <a:extLst>
              <a:ext uri="{FF2B5EF4-FFF2-40B4-BE49-F238E27FC236}">
                <a16:creationId xmlns:a16="http://schemas.microsoft.com/office/drawing/2014/main" id="{2D91EB21-04C4-F549-9040-B3D4CD33CACC}"/>
              </a:ext>
            </a:extLst>
          </p:cNvPr>
          <p:cNvSpPr/>
          <p:nvPr/>
        </p:nvSpPr>
        <p:spPr>
          <a:xfrm>
            <a:off x="11979823" y="-23128"/>
            <a:ext cx="107470" cy="6872509"/>
          </a:xfrm>
          <a:prstGeom prst="rect">
            <a:avLst/>
          </a:prstGeom>
          <a:solidFill>
            <a:schemeClr val="accent6">
              <a:lumMod val="75000"/>
            </a:schemeClr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defTabSz="309563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200"/>
          </a:p>
        </p:txBody>
      </p:sp>
    </p:spTree>
    <p:extLst>
      <p:ext uri="{BB962C8B-B14F-4D97-AF65-F5344CB8AC3E}">
        <p14:creationId xmlns:p14="http://schemas.microsoft.com/office/powerpoint/2010/main" val="3298450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53F03236-69FC-7FC4-CB7C-F8BFD28BA0D2}"/>
              </a:ext>
            </a:extLst>
          </p:cNvPr>
          <p:cNvCxnSpPr>
            <a:cxnSpLocks/>
          </p:cNvCxnSpPr>
          <p:nvPr/>
        </p:nvCxnSpPr>
        <p:spPr>
          <a:xfrm>
            <a:off x="5820918" y="5018027"/>
            <a:ext cx="4471" cy="783769"/>
          </a:xfrm>
          <a:prstGeom prst="straightConnector1">
            <a:avLst/>
          </a:prstGeom>
          <a:ln w="317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19F6B18-6182-2AD1-DEBE-C0C566A93965}"/>
              </a:ext>
            </a:extLst>
          </p:cNvPr>
          <p:cNvCxnSpPr>
            <a:cxnSpLocks/>
          </p:cNvCxnSpPr>
          <p:nvPr/>
        </p:nvCxnSpPr>
        <p:spPr>
          <a:xfrm>
            <a:off x="5804703" y="3289767"/>
            <a:ext cx="4471" cy="783769"/>
          </a:xfrm>
          <a:prstGeom prst="straightConnector1">
            <a:avLst/>
          </a:prstGeom>
          <a:ln w="317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3E9BFF8-7231-98A2-CF1C-43CA2AA0185F}"/>
              </a:ext>
            </a:extLst>
          </p:cNvPr>
          <p:cNvCxnSpPr>
            <a:cxnSpLocks/>
          </p:cNvCxnSpPr>
          <p:nvPr/>
        </p:nvCxnSpPr>
        <p:spPr>
          <a:xfrm>
            <a:off x="5793130" y="2339407"/>
            <a:ext cx="4471" cy="783769"/>
          </a:xfrm>
          <a:prstGeom prst="straightConnector1">
            <a:avLst/>
          </a:prstGeom>
          <a:ln w="317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">
            <a:extLst>
              <a:ext uri="{FF2B5EF4-FFF2-40B4-BE49-F238E27FC236}">
                <a16:creationId xmlns:a16="http://schemas.microsoft.com/office/drawing/2014/main" id="{5C9552AA-EB5F-6A4A-A0C5-D1CC61336C26}"/>
              </a:ext>
            </a:extLst>
          </p:cNvPr>
          <p:cNvSpPr/>
          <p:nvPr/>
        </p:nvSpPr>
        <p:spPr>
          <a:xfrm>
            <a:off x="11751034" y="-14510"/>
            <a:ext cx="78107" cy="687250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defTabSz="309563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2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3F12E5-AA1D-DA41-8F82-5F2CCB56C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4542"/>
            <a:ext cx="12192000" cy="642668"/>
          </a:xfrm>
          <a:solidFill>
            <a:schemeClr val="bg1"/>
          </a:solidFill>
        </p:spPr>
        <p:txBody>
          <a:bodyPr>
            <a:normAutofit/>
          </a:bodyPr>
          <a:lstStyle/>
          <a:p>
            <a:pPr marL="187325"/>
            <a:r>
              <a:rPr lang="en-US" sz="2800" dirty="0">
                <a:solidFill>
                  <a:schemeClr val="accent6">
                    <a:lumMod val="50000"/>
                  </a:schemeClr>
                </a:solidFill>
                <a:latin typeface="Trebuchet MS" panose="020B0703020202090204" pitchFamily="34" charset="0"/>
              </a:rPr>
              <a:t>Development: Post-Colonial Understanding: Mainstream Model</a:t>
            </a:r>
          </a:p>
        </p:txBody>
      </p:sp>
      <p:sp>
        <p:nvSpPr>
          <p:cNvPr id="5" name="Rectangle">
            <a:extLst>
              <a:ext uri="{FF2B5EF4-FFF2-40B4-BE49-F238E27FC236}">
                <a16:creationId xmlns:a16="http://schemas.microsoft.com/office/drawing/2014/main" id="{2D91EB21-04C4-F549-9040-B3D4CD33CACC}"/>
              </a:ext>
            </a:extLst>
          </p:cNvPr>
          <p:cNvSpPr/>
          <p:nvPr/>
        </p:nvSpPr>
        <p:spPr>
          <a:xfrm>
            <a:off x="11979823" y="-23128"/>
            <a:ext cx="107470" cy="6872509"/>
          </a:xfrm>
          <a:prstGeom prst="rect">
            <a:avLst/>
          </a:prstGeom>
          <a:solidFill>
            <a:schemeClr val="accent6">
              <a:lumMod val="75000"/>
            </a:schemeClr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defTabSz="309563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20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5A0E68A-0782-3F07-E12C-0C786CE82468}"/>
              </a:ext>
            </a:extLst>
          </p:cNvPr>
          <p:cNvSpPr/>
          <p:nvPr/>
        </p:nvSpPr>
        <p:spPr>
          <a:xfrm>
            <a:off x="104707" y="804792"/>
            <a:ext cx="3472771" cy="116307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en-US" dirty="0"/>
              <a:t>Success of Keynesian Theory in European Recovery after WW 2 (</a:t>
            </a:r>
            <a:r>
              <a:rPr lang="en-US" dirty="0">
                <a:solidFill>
                  <a:srgbClr val="FF8B2A"/>
                </a:solidFill>
              </a:rPr>
              <a:t>Marshall Plan</a:t>
            </a:r>
            <a:r>
              <a:rPr lang="en-US" dirty="0"/>
              <a:t>)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6257675-9542-3EFC-0914-B1C7635DEC63}"/>
              </a:ext>
            </a:extLst>
          </p:cNvPr>
          <p:cNvSpPr/>
          <p:nvPr/>
        </p:nvSpPr>
        <p:spPr>
          <a:xfrm>
            <a:off x="375987" y="2299794"/>
            <a:ext cx="10827465" cy="4435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Adoption of </a:t>
            </a:r>
            <a:r>
              <a:rPr lang="en-US" b="1" i="1" dirty="0">
                <a:solidFill>
                  <a:srgbClr val="FF8B2A"/>
                </a:solidFill>
              </a:rPr>
              <a:t>Growth Theory of Development</a:t>
            </a:r>
            <a:r>
              <a:rPr lang="en-US" dirty="0"/>
              <a:t>: Development = Economic Growth (= Increase in GDP) of a Country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D5DDE952-D963-6C0E-EDC1-38F6EEA525BC}"/>
              </a:ext>
            </a:extLst>
          </p:cNvPr>
          <p:cNvSpPr/>
          <p:nvPr/>
        </p:nvSpPr>
        <p:spPr>
          <a:xfrm>
            <a:off x="4019010" y="872782"/>
            <a:ext cx="3562915" cy="77056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dirty="0"/>
              <a:t>International Political Agenda of USA to Stop Spread of Communism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AADC6EF9-F548-ECC7-B457-8B2E38413752}"/>
              </a:ext>
            </a:extLst>
          </p:cNvPr>
          <p:cNvSpPr/>
          <p:nvPr/>
        </p:nvSpPr>
        <p:spPr>
          <a:xfrm>
            <a:off x="8284168" y="901487"/>
            <a:ext cx="2993205" cy="77056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dirty="0"/>
              <a:t>National Developmentalism in Developing Countries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D8B938A1-0981-B894-C9A7-071D8DFDAECA}"/>
              </a:ext>
            </a:extLst>
          </p:cNvPr>
          <p:cNvSpPr/>
          <p:nvPr/>
        </p:nvSpPr>
        <p:spPr>
          <a:xfrm>
            <a:off x="362859" y="3145091"/>
            <a:ext cx="10914514" cy="5697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Authoritative Intervention </a:t>
            </a:r>
            <a:r>
              <a:rPr lang="en-US" dirty="0"/>
              <a:t>= Giving Prescription, Providing Knowledge, Challenging to change beliefs and behavior  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6A9295CC-8FD8-D22B-82A3-BC72760C0771}"/>
              </a:ext>
            </a:extLst>
          </p:cNvPr>
          <p:cNvSpPr/>
          <p:nvPr/>
        </p:nvSpPr>
        <p:spPr>
          <a:xfrm>
            <a:off x="414056" y="4096394"/>
            <a:ext cx="10800972" cy="124317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dirty="0">
                <a:solidFill>
                  <a:srgbClr val="FF8B2A"/>
                </a:solidFill>
              </a:rPr>
              <a:t>Not </a:t>
            </a:r>
            <a:r>
              <a:rPr lang="en-US" b="1" dirty="0">
                <a:solidFill>
                  <a:srgbClr val="FF8B2A"/>
                </a:solidFill>
              </a:rPr>
              <a:t>Colonization </a:t>
            </a:r>
            <a:r>
              <a:rPr lang="en-US" dirty="0"/>
              <a:t>but </a:t>
            </a:r>
            <a:r>
              <a:rPr lang="en-US" b="1" dirty="0">
                <a:solidFill>
                  <a:srgbClr val="FF8B2A"/>
                </a:solidFill>
              </a:rPr>
              <a:t>Development</a:t>
            </a:r>
            <a:r>
              <a:rPr lang="en-US" dirty="0"/>
              <a:t> of “</a:t>
            </a:r>
            <a:r>
              <a:rPr lang="en-US" b="1" i="1" dirty="0"/>
              <a:t>Underdeveloped Regions</a:t>
            </a:r>
            <a:r>
              <a:rPr lang="en-US" dirty="0"/>
              <a:t>” </a:t>
            </a:r>
          </a:p>
          <a:p>
            <a:pPr algn="ctr">
              <a:lnSpc>
                <a:spcPct val="150000"/>
              </a:lnSpc>
            </a:pPr>
            <a:r>
              <a:rPr lang="en-US" dirty="0">
                <a:solidFill>
                  <a:srgbClr val="002060"/>
                </a:solidFill>
              </a:rPr>
              <a:t>Transformation</a:t>
            </a:r>
            <a:r>
              <a:rPr lang="en-US" dirty="0"/>
              <a:t> (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Modernization</a:t>
            </a:r>
            <a:r>
              <a:rPr lang="en-US" dirty="0"/>
              <a:t>) of “</a:t>
            </a:r>
            <a:r>
              <a:rPr lang="en-US" b="1" i="1" dirty="0"/>
              <a:t>Traditional</a:t>
            </a:r>
            <a:r>
              <a:rPr lang="en-US" dirty="0"/>
              <a:t> societies”, </a:t>
            </a:r>
            <a:r>
              <a:rPr lang="en-IN" dirty="0"/>
              <a:t>into </a:t>
            </a:r>
            <a:r>
              <a:rPr lang="en-IN" b="1" i="1" dirty="0"/>
              <a:t>modern, westernised nations </a:t>
            </a:r>
            <a:r>
              <a:rPr lang="en-IN" dirty="0"/>
              <a:t>by helping them in their pursuit and attainment of </a:t>
            </a:r>
            <a:r>
              <a:rPr lang="en-IN" b="1" i="1" dirty="0"/>
              <a:t>technology, values, and (political) sys­tems of the ‘modern’ western countries</a:t>
            </a:r>
            <a:r>
              <a:rPr lang="en-IN" dirty="0"/>
              <a:t>. 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13AE54E-DDD6-9E5C-9D35-2F51E810FCC8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>
            <a:off x="1841093" y="1967865"/>
            <a:ext cx="3948627" cy="331929"/>
          </a:xfrm>
          <a:prstGeom prst="straightConnector1">
            <a:avLst/>
          </a:prstGeom>
          <a:ln w="317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EE9469B-BF78-995A-ECE3-BF13794F0D4D}"/>
              </a:ext>
            </a:extLst>
          </p:cNvPr>
          <p:cNvCxnSpPr>
            <a:cxnSpLocks/>
            <a:stCxn id="9" idx="2"/>
            <a:endCxn id="7" idx="0"/>
          </p:cNvCxnSpPr>
          <p:nvPr/>
        </p:nvCxnSpPr>
        <p:spPr>
          <a:xfrm flipH="1">
            <a:off x="5789720" y="1672048"/>
            <a:ext cx="3991051" cy="627746"/>
          </a:xfrm>
          <a:prstGeom prst="straightConnector1">
            <a:avLst/>
          </a:prstGeom>
          <a:ln w="317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68574BC-0296-8FB5-CD27-692B1EBF366A}"/>
              </a:ext>
            </a:extLst>
          </p:cNvPr>
          <p:cNvCxnSpPr>
            <a:cxnSpLocks/>
            <a:stCxn id="8" idx="2"/>
            <a:endCxn id="7" idx="0"/>
          </p:cNvCxnSpPr>
          <p:nvPr/>
        </p:nvCxnSpPr>
        <p:spPr>
          <a:xfrm flipH="1">
            <a:off x="5789720" y="1643343"/>
            <a:ext cx="10748" cy="656451"/>
          </a:xfrm>
          <a:prstGeom prst="straightConnector1">
            <a:avLst/>
          </a:prstGeom>
          <a:ln w="317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A5068352-7FD2-8FF1-C513-764F907800EA}"/>
              </a:ext>
            </a:extLst>
          </p:cNvPr>
          <p:cNvSpPr/>
          <p:nvPr/>
        </p:nvSpPr>
        <p:spPr>
          <a:xfrm>
            <a:off x="347446" y="5801796"/>
            <a:ext cx="10914514" cy="5697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00013" indent="0">
              <a:lnSpc>
                <a:spcPct val="14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IN" b="1" i="1" dirty="0">
                <a:solidFill>
                  <a:srgbClr val="FF8B2A"/>
                </a:solidFill>
              </a:rPr>
              <a:t>Mainstream Development </a:t>
            </a:r>
            <a:r>
              <a:rPr lang="en-IN" dirty="0">
                <a:solidFill>
                  <a:schemeClr val="bg1"/>
                </a:solidFill>
              </a:rPr>
              <a:t>Paradigm/ Model = </a:t>
            </a:r>
            <a:r>
              <a:rPr lang="en-IN" dirty="0">
                <a:solidFill>
                  <a:srgbClr val="FF8B2A"/>
                </a:solidFill>
              </a:rPr>
              <a:t>Economic (GDP) Growth </a:t>
            </a:r>
            <a:r>
              <a:rPr lang="en-IN" dirty="0">
                <a:solidFill>
                  <a:schemeClr val="bg1"/>
                </a:solidFill>
              </a:rPr>
              <a:t>+ </a:t>
            </a:r>
            <a:r>
              <a:rPr lang="en-IN" dirty="0">
                <a:solidFill>
                  <a:srgbClr val="002060"/>
                </a:solidFill>
              </a:rPr>
              <a:t>Industrialization</a:t>
            </a:r>
            <a:r>
              <a:rPr lang="en-IN" dirty="0">
                <a:solidFill>
                  <a:schemeClr val="bg1"/>
                </a:solidFill>
              </a:rPr>
              <a:t> + </a:t>
            </a:r>
            <a:r>
              <a:rPr lang="en-IN" dirty="0">
                <a:solidFill>
                  <a:srgbClr val="FFBD54"/>
                </a:solidFill>
              </a:rPr>
              <a:t>Modernization</a:t>
            </a:r>
            <a:endParaRPr lang="en-IN" b="1" dirty="0">
              <a:solidFill>
                <a:srgbClr val="FFBD5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2188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">
            <a:extLst>
              <a:ext uri="{FF2B5EF4-FFF2-40B4-BE49-F238E27FC236}">
                <a16:creationId xmlns:a16="http://schemas.microsoft.com/office/drawing/2014/main" id="{5C9552AA-EB5F-6A4A-A0C5-D1CC61336C26}"/>
              </a:ext>
            </a:extLst>
          </p:cNvPr>
          <p:cNvSpPr/>
          <p:nvPr/>
        </p:nvSpPr>
        <p:spPr>
          <a:xfrm>
            <a:off x="11751034" y="-14510"/>
            <a:ext cx="78107" cy="687250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defTabSz="309563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2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3F12E5-AA1D-DA41-8F82-5F2CCB56C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16116"/>
            <a:ext cx="12192000" cy="885373"/>
          </a:xfrm>
          <a:solidFill>
            <a:schemeClr val="bg1"/>
          </a:solidFill>
        </p:spPr>
        <p:txBody>
          <a:bodyPr>
            <a:normAutofit/>
          </a:bodyPr>
          <a:lstStyle/>
          <a:p>
            <a:pPr marL="187325"/>
            <a:r>
              <a:rPr lang="en-US" sz="3600" dirty="0">
                <a:solidFill>
                  <a:schemeClr val="accent6">
                    <a:lumMod val="50000"/>
                  </a:schemeClr>
                </a:solidFill>
                <a:latin typeface="Trebuchet MS" panose="020B0703020202090204" pitchFamily="34" charset="0"/>
              </a:rPr>
              <a:t>Sustainable Development . . .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24C177-4047-054A-98B7-1BB59B97DC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707" y="1001489"/>
            <a:ext cx="11770410" cy="5856510"/>
          </a:xfrm>
        </p:spPr>
        <p:txBody>
          <a:bodyPr>
            <a:normAutofit/>
          </a:bodyPr>
          <a:lstStyle/>
          <a:p>
            <a:pPr marL="0" indent="0">
              <a:lnSpc>
                <a:spcPct val="130000"/>
              </a:lnSpc>
              <a:spcBef>
                <a:spcPts val="1200"/>
              </a:spcBef>
              <a:buNone/>
            </a:pPr>
            <a:r>
              <a:rPr lang="en-IN" sz="2100" b="1" dirty="0">
                <a:solidFill>
                  <a:schemeClr val="accent2"/>
                </a:solidFill>
              </a:rPr>
              <a:t>Strategic Imperatives</a:t>
            </a:r>
            <a:r>
              <a:rPr lang="en-IN" sz="2100" b="1" dirty="0">
                <a:solidFill>
                  <a:schemeClr val="bg1"/>
                </a:solidFill>
              </a:rPr>
              <a:t>: </a:t>
            </a:r>
            <a:r>
              <a:rPr lang="en-IN" sz="2000" dirty="0">
                <a:solidFill>
                  <a:schemeClr val="bg1"/>
                </a:solidFill>
              </a:rPr>
              <a:t>Seven strategic imperatives that nations must take into consideration </a:t>
            </a:r>
            <a:r>
              <a:rPr lang="en-IN" sz="2000" dirty="0">
                <a:solidFill>
                  <a:schemeClr val="accent2"/>
                </a:solidFill>
              </a:rPr>
              <a:t>to make changes in policies and strategies</a:t>
            </a:r>
            <a:r>
              <a:rPr lang="en-IN" sz="2000" dirty="0">
                <a:solidFill>
                  <a:schemeClr val="bg1"/>
                </a:solidFill>
              </a:rPr>
              <a:t> to move toward the goal of sustainable development. </a:t>
            </a:r>
          </a:p>
          <a:p>
            <a:pPr marL="0" indent="0">
              <a:lnSpc>
                <a:spcPct val="130000"/>
              </a:lnSpc>
              <a:spcBef>
                <a:spcPts val="1200"/>
              </a:spcBef>
              <a:buNone/>
            </a:pPr>
            <a:r>
              <a:rPr lang="en-IN" sz="2000" dirty="0">
                <a:solidFill>
                  <a:schemeClr val="bg1"/>
                </a:solidFill>
              </a:rPr>
              <a:t>These imperatives include:</a:t>
            </a:r>
            <a:r>
              <a:rPr lang="en-IN" dirty="0"/>
              <a:t> </a:t>
            </a:r>
            <a:endParaRPr lang="en-IN" sz="2100" b="1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IN" sz="2000" dirty="0"/>
          </a:p>
        </p:txBody>
      </p:sp>
      <p:sp>
        <p:nvSpPr>
          <p:cNvPr id="5" name="Rectangle">
            <a:extLst>
              <a:ext uri="{FF2B5EF4-FFF2-40B4-BE49-F238E27FC236}">
                <a16:creationId xmlns:a16="http://schemas.microsoft.com/office/drawing/2014/main" id="{2D91EB21-04C4-F549-9040-B3D4CD33CACC}"/>
              </a:ext>
            </a:extLst>
          </p:cNvPr>
          <p:cNvSpPr/>
          <p:nvPr/>
        </p:nvSpPr>
        <p:spPr>
          <a:xfrm>
            <a:off x="11979823" y="-23128"/>
            <a:ext cx="107470" cy="6872509"/>
          </a:xfrm>
          <a:prstGeom prst="rect">
            <a:avLst/>
          </a:prstGeom>
          <a:solidFill>
            <a:schemeClr val="accent6">
              <a:lumMod val="75000"/>
            </a:schemeClr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defTabSz="309563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20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1FCDA0F-1F86-45A3-EF34-E281014BBC5A}"/>
              </a:ext>
            </a:extLst>
          </p:cNvPr>
          <p:cNvSpPr txBox="1">
            <a:spLocks/>
          </p:cNvSpPr>
          <p:nvPr/>
        </p:nvSpPr>
        <p:spPr>
          <a:xfrm>
            <a:off x="458047" y="2839818"/>
            <a:ext cx="5302609" cy="33752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AutoNum type="romanLcParenBoth"/>
            </a:pPr>
            <a:r>
              <a:rPr lang="en-IN" sz="2100" dirty="0">
                <a:solidFill>
                  <a:schemeClr val="bg1"/>
                </a:solidFill>
              </a:rPr>
              <a:t>Reviving </a:t>
            </a:r>
            <a:r>
              <a:rPr lang="en-IN" sz="2100" b="1" i="1" dirty="0">
                <a:solidFill>
                  <a:schemeClr val="bg1"/>
                </a:solidFill>
              </a:rPr>
              <a:t>Growth</a:t>
            </a:r>
            <a:r>
              <a:rPr lang="en-IN" sz="2100" dirty="0">
                <a:solidFill>
                  <a:schemeClr val="bg1"/>
                </a:solidFill>
              </a:rPr>
              <a:t>, </a:t>
            </a:r>
          </a:p>
          <a:p>
            <a:pPr marL="514350" indent="-514350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AutoNum type="romanLcParenBoth"/>
            </a:pPr>
            <a:r>
              <a:rPr lang="en-IN" sz="2100" dirty="0">
                <a:solidFill>
                  <a:schemeClr val="bg1"/>
                </a:solidFill>
              </a:rPr>
              <a:t>Changing the Quality of Growth, </a:t>
            </a:r>
          </a:p>
          <a:p>
            <a:pPr marL="514350" indent="-514350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AutoNum type="romanLcParenBoth"/>
            </a:pPr>
            <a:r>
              <a:rPr lang="en-IN" sz="2100" dirty="0">
                <a:solidFill>
                  <a:schemeClr val="bg1"/>
                </a:solidFill>
              </a:rPr>
              <a:t>Meeting Essential Human Needs, </a:t>
            </a:r>
          </a:p>
          <a:p>
            <a:pPr marL="514350" indent="-514350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AutoNum type="romanLcParenBoth"/>
            </a:pPr>
            <a:r>
              <a:rPr lang="en-IN" sz="2100" dirty="0">
                <a:solidFill>
                  <a:schemeClr val="bg1"/>
                </a:solidFill>
              </a:rPr>
              <a:t>Ensuring a Sustainable Level of Population,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IN" sz="200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C0486FC-C7D8-4F24-EF4B-223A2E9E2622}"/>
              </a:ext>
            </a:extLst>
          </p:cNvPr>
          <p:cNvSpPr txBox="1">
            <a:spLocks/>
          </p:cNvSpPr>
          <p:nvPr/>
        </p:nvSpPr>
        <p:spPr>
          <a:xfrm>
            <a:off x="5989912" y="2859321"/>
            <a:ext cx="5885204" cy="29699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lnSpc>
                <a:spcPct val="150000"/>
              </a:lnSpc>
              <a:spcBef>
                <a:spcPts val="1200"/>
              </a:spcBef>
              <a:buFont typeface="Wingdings" pitchFamily="2" charset="2"/>
              <a:buAutoNum type="romanLcParenBoth" startAt="5"/>
            </a:pPr>
            <a:r>
              <a:rPr lang="en-IN" sz="2100" dirty="0">
                <a:solidFill>
                  <a:schemeClr val="bg1"/>
                </a:solidFill>
              </a:rPr>
              <a:t>Conserving and Enhancing Resources , </a:t>
            </a:r>
          </a:p>
          <a:p>
            <a:pPr marL="514350" indent="-514350">
              <a:lnSpc>
                <a:spcPct val="150000"/>
              </a:lnSpc>
              <a:spcBef>
                <a:spcPts val="1200"/>
              </a:spcBef>
              <a:buFont typeface="Wingdings" pitchFamily="2" charset="2"/>
              <a:buAutoNum type="romanLcParenBoth" startAt="5"/>
            </a:pPr>
            <a:r>
              <a:rPr lang="en-IN" sz="2100" dirty="0">
                <a:solidFill>
                  <a:schemeClr val="bg1"/>
                </a:solidFill>
              </a:rPr>
              <a:t>Reorienting </a:t>
            </a:r>
            <a:r>
              <a:rPr lang="en-IN" sz="2100" b="1" i="1" dirty="0">
                <a:solidFill>
                  <a:schemeClr val="bg1"/>
                </a:solidFill>
              </a:rPr>
              <a:t>Technology</a:t>
            </a:r>
            <a:r>
              <a:rPr lang="en-IN" sz="2100" dirty="0">
                <a:solidFill>
                  <a:schemeClr val="bg1"/>
                </a:solidFill>
              </a:rPr>
              <a:t> and </a:t>
            </a:r>
            <a:r>
              <a:rPr lang="en-IN" sz="2100" b="1" i="1" dirty="0">
                <a:solidFill>
                  <a:schemeClr val="bg1"/>
                </a:solidFill>
              </a:rPr>
              <a:t>Managing</a:t>
            </a:r>
            <a:r>
              <a:rPr lang="en-IN" sz="2100" dirty="0">
                <a:solidFill>
                  <a:schemeClr val="bg1"/>
                </a:solidFill>
              </a:rPr>
              <a:t> Risk, </a:t>
            </a:r>
          </a:p>
          <a:p>
            <a:pPr marL="514350" indent="-514350">
              <a:lnSpc>
                <a:spcPct val="150000"/>
              </a:lnSpc>
              <a:spcBef>
                <a:spcPts val="1200"/>
              </a:spcBef>
              <a:buFont typeface="Wingdings" pitchFamily="2" charset="2"/>
              <a:buAutoNum type="romanLcParenBoth" startAt="5"/>
            </a:pPr>
            <a:r>
              <a:rPr lang="en-IN" sz="2100" dirty="0">
                <a:solidFill>
                  <a:schemeClr val="bg1"/>
                </a:solidFill>
              </a:rPr>
              <a:t>Merging Environment and Economics in Decision Making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IN" sz="2000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72A4D63-4F66-CCA2-2358-B04E99A08A44}"/>
              </a:ext>
            </a:extLst>
          </p:cNvPr>
          <p:cNvCxnSpPr>
            <a:cxnSpLocks/>
          </p:cNvCxnSpPr>
          <p:nvPr/>
        </p:nvCxnSpPr>
        <p:spPr>
          <a:xfrm>
            <a:off x="5454042" y="2714285"/>
            <a:ext cx="0" cy="3315054"/>
          </a:xfrm>
          <a:prstGeom prst="line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539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">
            <a:extLst>
              <a:ext uri="{FF2B5EF4-FFF2-40B4-BE49-F238E27FC236}">
                <a16:creationId xmlns:a16="http://schemas.microsoft.com/office/drawing/2014/main" id="{5C9552AA-EB5F-6A4A-A0C5-D1CC61336C26}"/>
              </a:ext>
            </a:extLst>
          </p:cNvPr>
          <p:cNvSpPr/>
          <p:nvPr/>
        </p:nvSpPr>
        <p:spPr>
          <a:xfrm>
            <a:off x="11751034" y="-14510"/>
            <a:ext cx="78107" cy="687250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defTabSz="309563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2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3F12E5-AA1D-DA41-8F82-5F2CCB56C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8964"/>
            <a:ext cx="12192000" cy="885373"/>
          </a:xfrm>
          <a:solidFill>
            <a:schemeClr val="bg1"/>
          </a:solidFill>
        </p:spPr>
        <p:txBody>
          <a:bodyPr>
            <a:normAutofit/>
          </a:bodyPr>
          <a:lstStyle/>
          <a:p>
            <a:pPr marL="187325"/>
            <a:r>
              <a:rPr lang="en-US" sz="3600" dirty="0">
                <a:solidFill>
                  <a:schemeClr val="accent6">
                    <a:lumMod val="50000"/>
                  </a:schemeClr>
                </a:solidFill>
                <a:latin typeface="Trebuchet MS" panose="020B0703020202090204" pitchFamily="34" charset="0"/>
              </a:rPr>
              <a:t>Critiques of Sustainable Development . .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24C177-4047-054A-98B7-1BB59B97DC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707" y="972913"/>
            <a:ext cx="11646327" cy="5847892"/>
          </a:xfrm>
        </p:spPr>
        <p:txBody>
          <a:bodyPr>
            <a:normAutofit/>
          </a:bodyPr>
          <a:lstStyle/>
          <a:p>
            <a:pPr>
              <a:lnSpc>
                <a:spcPct val="140000"/>
              </a:lnSpc>
              <a:spcBef>
                <a:spcPts val="1200"/>
              </a:spcBef>
            </a:pPr>
            <a:r>
              <a:rPr lang="en-IN" sz="2000" b="1" dirty="0">
                <a:solidFill>
                  <a:schemeClr val="bg1"/>
                </a:solidFill>
              </a:rPr>
              <a:t>Top-priority </a:t>
            </a:r>
            <a:r>
              <a:rPr lang="en-IN" sz="2000" dirty="0">
                <a:solidFill>
                  <a:schemeClr val="bg1"/>
                </a:solidFill>
              </a:rPr>
              <a:t>‘</a:t>
            </a:r>
            <a:r>
              <a:rPr lang="en-IN" sz="2000" dirty="0">
                <a:solidFill>
                  <a:srgbClr val="FFC000"/>
                </a:solidFill>
              </a:rPr>
              <a:t>strategic imperatives</a:t>
            </a:r>
            <a:r>
              <a:rPr lang="en-IN" sz="2000" dirty="0">
                <a:solidFill>
                  <a:schemeClr val="bg1"/>
                </a:solidFill>
              </a:rPr>
              <a:t>’ is: </a:t>
            </a:r>
            <a:r>
              <a:rPr lang="en-IN" sz="2000" b="1" i="1" dirty="0">
                <a:solidFill>
                  <a:srgbClr val="FFC000"/>
                </a:solidFill>
              </a:rPr>
              <a:t>economic growth </a:t>
            </a:r>
            <a:r>
              <a:rPr lang="en-IN" sz="2000" dirty="0">
                <a:solidFill>
                  <a:schemeClr val="bg1"/>
                </a:solidFill>
              </a:rPr>
              <a:t>(i.e., ‘</a:t>
            </a:r>
            <a:r>
              <a:rPr lang="en-IN" sz="2000" dirty="0">
                <a:solidFill>
                  <a:srgbClr val="FFC000"/>
                </a:solidFill>
              </a:rPr>
              <a:t>reviving growth</a:t>
            </a:r>
            <a:r>
              <a:rPr lang="en-IN" sz="2000" dirty="0">
                <a:solidFill>
                  <a:schemeClr val="bg1"/>
                </a:solidFill>
              </a:rPr>
              <a:t>’) with adjunct </a:t>
            </a:r>
            <a:r>
              <a:rPr lang="en-IN" sz="2000" dirty="0">
                <a:solidFill>
                  <a:srgbClr val="FFC000"/>
                </a:solidFill>
              </a:rPr>
              <a:t>suggestions</a:t>
            </a:r>
            <a:r>
              <a:rPr lang="en-IN" sz="2000" dirty="0">
                <a:solidFill>
                  <a:schemeClr val="bg1"/>
                </a:solidFill>
              </a:rPr>
              <a:t> to </a:t>
            </a:r>
            <a:r>
              <a:rPr lang="en-IN" sz="2000" dirty="0">
                <a:solidFill>
                  <a:srgbClr val="FFC000"/>
                </a:solidFill>
              </a:rPr>
              <a:t>improve it qualitatively </a:t>
            </a:r>
            <a:r>
              <a:rPr lang="en-IN" sz="2000" dirty="0">
                <a:solidFill>
                  <a:schemeClr val="bg1"/>
                </a:solidFill>
              </a:rPr>
              <a:t>by making </a:t>
            </a:r>
            <a:r>
              <a:rPr lang="en-IN" sz="2000" dirty="0">
                <a:solidFill>
                  <a:srgbClr val="FFC000"/>
                </a:solidFill>
              </a:rPr>
              <a:t>it less harmful to nature and human beings</a:t>
            </a:r>
            <a:r>
              <a:rPr lang="en-IN" sz="2000" dirty="0">
                <a:solidFill>
                  <a:schemeClr val="bg1"/>
                </a:solidFill>
              </a:rPr>
              <a:t>. </a:t>
            </a:r>
          </a:p>
          <a:p>
            <a:pPr>
              <a:lnSpc>
                <a:spcPct val="140000"/>
              </a:lnSpc>
              <a:spcBef>
                <a:spcPts val="1200"/>
              </a:spcBef>
            </a:pPr>
            <a:r>
              <a:rPr lang="en-IN" sz="2000" dirty="0">
                <a:solidFill>
                  <a:schemeClr val="bg1"/>
                </a:solidFill>
              </a:rPr>
              <a:t>This makes it a </a:t>
            </a:r>
            <a:r>
              <a:rPr lang="en-IN" sz="2000" dirty="0">
                <a:solidFill>
                  <a:srgbClr val="FFC000"/>
                </a:solidFill>
              </a:rPr>
              <a:t>reformist-tinkering</a:t>
            </a:r>
            <a:r>
              <a:rPr lang="en-IN" sz="2000" dirty="0">
                <a:solidFill>
                  <a:schemeClr val="bg1"/>
                </a:solidFill>
              </a:rPr>
              <a:t> solution, </a:t>
            </a:r>
          </a:p>
          <a:p>
            <a:pPr marL="628650">
              <a:lnSpc>
                <a:spcPct val="140000"/>
              </a:lnSpc>
              <a:spcBef>
                <a:spcPts val="1200"/>
              </a:spcBef>
            </a:pPr>
            <a:r>
              <a:rPr lang="en-IN" sz="2000" dirty="0">
                <a:solidFill>
                  <a:schemeClr val="bg1"/>
                </a:solidFill>
              </a:rPr>
              <a:t>i.e., it does </a:t>
            </a:r>
            <a:r>
              <a:rPr lang="en-IN" sz="2000" dirty="0">
                <a:solidFill>
                  <a:srgbClr val="FFC000"/>
                </a:solidFill>
              </a:rPr>
              <a:t>not touch the core </a:t>
            </a:r>
            <a:r>
              <a:rPr lang="en-IN" sz="2000" dirty="0">
                <a:solidFill>
                  <a:schemeClr val="bg1"/>
                </a:solidFill>
              </a:rPr>
              <a:t>of the mainstream development perspective—namely, </a:t>
            </a:r>
            <a:r>
              <a:rPr lang="en-IN" sz="2000" b="1" i="1" dirty="0">
                <a:solidFill>
                  <a:srgbClr val="FFC000"/>
                </a:solidFill>
              </a:rPr>
              <a:t>economic growth</a:t>
            </a:r>
            <a:r>
              <a:rPr lang="en-IN" sz="2000" dirty="0">
                <a:solidFill>
                  <a:schemeClr val="bg1"/>
                </a:solidFill>
              </a:rPr>
              <a:t>. </a:t>
            </a:r>
          </a:p>
          <a:p>
            <a:pPr>
              <a:lnSpc>
                <a:spcPct val="140000"/>
              </a:lnSpc>
              <a:spcBef>
                <a:spcPts val="1200"/>
              </a:spcBef>
            </a:pPr>
            <a:r>
              <a:rPr lang="en-IN" sz="2000" dirty="0">
                <a:solidFill>
                  <a:schemeClr val="bg1"/>
                </a:solidFill>
              </a:rPr>
              <a:t>Focus on </a:t>
            </a:r>
            <a:r>
              <a:rPr lang="en-IN" sz="2000" dirty="0">
                <a:solidFill>
                  <a:srgbClr val="FFC000"/>
                </a:solidFill>
              </a:rPr>
              <a:t>reforms</a:t>
            </a:r>
            <a:r>
              <a:rPr lang="en-IN" sz="2000" dirty="0">
                <a:solidFill>
                  <a:schemeClr val="bg1"/>
                </a:solidFill>
              </a:rPr>
              <a:t> and </a:t>
            </a:r>
            <a:r>
              <a:rPr lang="en-IN" sz="2000" dirty="0">
                <a:solidFill>
                  <a:srgbClr val="FFC000"/>
                </a:solidFill>
              </a:rPr>
              <a:t>superficial managerial modifications </a:t>
            </a:r>
            <a:r>
              <a:rPr lang="en-IN" sz="2000" dirty="0">
                <a:solidFill>
                  <a:schemeClr val="bg1"/>
                </a:solidFill>
              </a:rPr>
              <a:t>in the current economic and technological systems by bringing in environmental considerations. </a:t>
            </a:r>
          </a:p>
          <a:p>
            <a:pPr>
              <a:lnSpc>
                <a:spcPct val="140000"/>
              </a:lnSpc>
              <a:spcBef>
                <a:spcPts val="1200"/>
              </a:spcBef>
            </a:pPr>
            <a:r>
              <a:rPr lang="en-IN" sz="2000" dirty="0">
                <a:solidFill>
                  <a:schemeClr val="bg1"/>
                </a:solidFill>
              </a:rPr>
              <a:t>Inclusion in principles and requirements: local communities, people’s participation, and basic human needs, </a:t>
            </a:r>
          </a:p>
          <a:p>
            <a:pPr marL="498475" indent="-214313">
              <a:lnSpc>
                <a:spcPct val="140000"/>
              </a:lnSpc>
              <a:spcBef>
                <a:spcPts val="1200"/>
              </a:spcBef>
            </a:pPr>
            <a:r>
              <a:rPr lang="en-IN" sz="2000" dirty="0">
                <a:solidFill>
                  <a:schemeClr val="bg1"/>
                </a:solidFill>
              </a:rPr>
              <a:t>but its proposals for </a:t>
            </a:r>
            <a:r>
              <a:rPr lang="en-IN" sz="2000" dirty="0">
                <a:solidFill>
                  <a:srgbClr val="FFC000"/>
                </a:solidFill>
              </a:rPr>
              <a:t>actions in its prescription rely</a:t>
            </a:r>
            <a:r>
              <a:rPr lang="en-IN" sz="2000" dirty="0">
                <a:solidFill>
                  <a:schemeClr val="bg1"/>
                </a:solidFill>
              </a:rPr>
              <a:t> on </a:t>
            </a:r>
            <a:r>
              <a:rPr lang="en-IN" sz="2000" b="1" i="1" dirty="0">
                <a:solidFill>
                  <a:srgbClr val="FFC000"/>
                </a:solidFill>
              </a:rPr>
              <a:t>modification</a:t>
            </a:r>
            <a:r>
              <a:rPr lang="en-IN" sz="2000" dirty="0">
                <a:solidFill>
                  <a:schemeClr val="bg1"/>
                </a:solidFill>
              </a:rPr>
              <a:t> of the macro-level institutions and legal structures with </a:t>
            </a:r>
            <a:r>
              <a:rPr lang="en-IN" sz="2000" b="1" i="1" dirty="0">
                <a:solidFill>
                  <a:srgbClr val="FFC000"/>
                </a:solidFill>
              </a:rPr>
              <a:t>naive rhetoric </a:t>
            </a:r>
            <a:r>
              <a:rPr lang="en-IN" sz="2000" dirty="0">
                <a:solidFill>
                  <a:schemeClr val="bg1"/>
                </a:solidFill>
              </a:rPr>
              <a:t>of international cooperation. </a:t>
            </a:r>
          </a:p>
        </p:txBody>
      </p:sp>
      <p:sp>
        <p:nvSpPr>
          <p:cNvPr id="5" name="Rectangle">
            <a:extLst>
              <a:ext uri="{FF2B5EF4-FFF2-40B4-BE49-F238E27FC236}">
                <a16:creationId xmlns:a16="http://schemas.microsoft.com/office/drawing/2014/main" id="{2D91EB21-04C4-F549-9040-B3D4CD33CACC}"/>
              </a:ext>
            </a:extLst>
          </p:cNvPr>
          <p:cNvSpPr/>
          <p:nvPr/>
        </p:nvSpPr>
        <p:spPr>
          <a:xfrm>
            <a:off x="11979823" y="-23128"/>
            <a:ext cx="107470" cy="6872509"/>
          </a:xfrm>
          <a:prstGeom prst="rect">
            <a:avLst/>
          </a:prstGeom>
          <a:solidFill>
            <a:schemeClr val="accent6">
              <a:lumMod val="75000"/>
            </a:schemeClr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defTabSz="309563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200"/>
          </a:p>
        </p:txBody>
      </p:sp>
    </p:spTree>
    <p:extLst>
      <p:ext uri="{BB962C8B-B14F-4D97-AF65-F5344CB8AC3E}">
        <p14:creationId xmlns:p14="http://schemas.microsoft.com/office/powerpoint/2010/main" val="1977670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">
            <a:extLst>
              <a:ext uri="{FF2B5EF4-FFF2-40B4-BE49-F238E27FC236}">
                <a16:creationId xmlns:a16="http://schemas.microsoft.com/office/drawing/2014/main" id="{5C9552AA-EB5F-6A4A-A0C5-D1CC61336C26}"/>
              </a:ext>
            </a:extLst>
          </p:cNvPr>
          <p:cNvSpPr/>
          <p:nvPr/>
        </p:nvSpPr>
        <p:spPr>
          <a:xfrm>
            <a:off x="11751034" y="-14510"/>
            <a:ext cx="78107" cy="687250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defTabSz="309563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2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3F12E5-AA1D-DA41-8F82-5F2CCB56C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16116"/>
            <a:ext cx="12192000" cy="885373"/>
          </a:xfrm>
          <a:solidFill>
            <a:schemeClr val="bg1"/>
          </a:solidFill>
        </p:spPr>
        <p:txBody>
          <a:bodyPr>
            <a:normAutofit/>
          </a:bodyPr>
          <a:lstStyle/>
          <a:p>
            <a:pPr marL="187325"/>
            <a:r>
              <a:rPr lang="en-US" sz="3600" dirty="0">
                <a:solidFill>
                  <a:schemeClr val="accent6">
                    <a:lumMod val="50000"/>
                  </a:schemeClr>
                </a:solidFill>
                <a:latin typeface="Trebuchet MS" panose="020B0703020202090204" pitchFamily="34" charset="0"/>
              </a:rPr>
              <a:t>Critiques of Sustainable Development . .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24C177-4047-054A-98B7-1BB59B97DC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643" y="1001489"/>
            <a:ext cx="11496391" cy="5847892"/>
          </a:xfrm>
        </p:spPr>
        <p:txBody>
          <a:bodyPr>
            <a:normAutofit/>
          </a:bodyPr>
          <a:lstStyle/>
          <a:p>
            <a:pPr>
              <a:lnSpc>
                <a:spcPct val="140000"/>
              </a:lnSpc>
              <a:spcBef>
                <a:spcPts val="1200"/>
              </a:spcBef>
            </a:pPr>
            <a:r>
              <a:rPr lang="en-IN" sz="2000" b="1" i="1" dirty="0">
                <a:solidFill>
                  <a:schemeClr val="accent2"/>
                </a:solidFill>
              </a:rPr>
              <a:t>Strength</a:t>
            </a:r>
            <a:r>
              <a:rPr lang="en-IN" sz="2000" dirty="0">
                <a:solidFill>
                  <a:schemeClr val="bg1"/>
                </a:solidFill>
              </a:rPr>
              <a:t>: Wide acceptance because it is </a:t>
            </a:r>
            <a:r>
              <a:rPr lang="en-IN" sz="2000" dirty="0">
                <a:solidFill>
                  <a:schemeClr val="accent2"/>
                </a:solidFill>
              </a:rPr>
              <a:t>flexible </a:t>
            </a:r>
            <a:r>
              <a:rPr lang="en-IN" sz="2000" dirty="0">
                <a:solidFill>
                  <a:schemeClr val="bg1"/>
                </a:solidFill>
              </a:rPr>
              <a:t>and </a:t>
            </a:r>
            <a:r>
              <a:rPr lang="en-IN" sz="2000" dirty="0">
                <a:solidFill>
                  <a:schemeClr val="accent2"/>
                </a:solidFill>
              </a:rPr>
              <a:t>vague </a:t>
            </a:r>
          </a:p>
          <a:p>
            <a:pPr marL="584200" indent="-214313">
              <a:lnSpc>
                <a:spcPct val="140000"/>
              </a:lnSpc>
              <a:spcBef>
                <a:spcPts val="1200"/>
              </a:spcBef>
            </a:pPr>
            <a:r>
              <a:rPr lang="en-IN" sz="2000" dirty="0">
                <a:solidFill>
                  <a:schemeClr val="bg1"/>
                </a:solidFill>
              </a:rPr>
              <a:t>allowing a wide range of conventional thinkers and planners </a:t>
            </a:r>
          </a:p>
          <a:p>
            <a:pPr marL="812800" indent="-214313">
              <a:lnSpc>
                <a:spcPct val="140000"/>
              </a:lnSpc>
              <a:spcBef>
                <a:spcPts val="1200"/>
              </a:spcBef>
            </a:pPr>
            <a:r>
              <a:rPr lang="en-IN" sz="2000" dirty="0">
                <a:solidFill>
                  <a:schemeClr val="bg1"/>
                </a:solidFill>
              </a:rPr>
              <a:t>to find it comprehensible, </a:t>
            </a:r>
            <a:r>
              <a:rPr lang="en-IN" sz="2000" dirty="0">
                <a:solidFill>
                  <a:schemeClr val="accent2"/>
                </a:solidFill>
              </a:rPr>
              <a:t>acceptable, and ‘practical</a:t>
            </a:r>
            <a:r>
              <a:rPr lang="en-IN" sz="2000" dirty="0">
                <a:solidFill>
                  <a:schemeClr val="bg1"/>
                </a:solidFill>
              </a:rPr>
              <a:t>’. </a:t>
            </a:r>
          </a:p>
          <a:p>
            <a:pPr>
              <a:lnSpc>
                <a:spcPct val="140000"/>
              </a:lnSpc>
              <a:spcBef>
                <a:spcPts val="1200"/>
              </a:spcBef>
            </a:pPr>
            <a:r>
              <a:rPr lang="en-IN" sz="2000" dirty="0">
                <a:solidFill>
                  <a:schemeClr val="bg1"/>
                </a:solidFill>
              </a:rPr>
              <a:t>This flexibility coupled with the conceptual and ideological similarity with the conventional theory and practice, </a:t>
            </a:r>
          </a:p>
          <a:p>
            <a:pPr marL="584200" indent="-214313">
              <a:lnSpc>
                <a:spcPct val="140000"/>
              </a:lnSpc>
              <a:spcBef>
                <a:spcPts val="1200"/>
              </a:spcBef>
            </a:pPr>
            <a:r>
              <a:rPr lang="en-IN" sz="2000" dirty="0">
                <a:solidFill>
                  <a:schemeClr val="bg1"/>
                </a:solidFill>
              </a:rPr>
              <a:t>has made the concept </a:t>
            </a:r>
            <a:r>
              <a:rPr lang="en-IN" sz="2000" dirty="0">
                <a:solidFill>
                  <a:schemeClr val="accent2"/>
                </a:solidFill>
              </a:rPr>
              <a:t>vulnerable to diverse interpretations and subsequent appropriation</a:t>
            </a:r>
            <a:r>
              <a:rPr lang="en-IN" sz="2000" dirty="0">
                <a:solidFill>
                  <a:schemeClr val="bg1"/>
                </a:solidFill>
              </a:rPr>
              <a:t>. </a:t>
            </a:r>
          </a:p>
          <a:p>
            <a:pPr marL="369887" indent="0">
              <a:lnSpc>
                <a:spcPct val="140000"/>
              </a:lnSpc>
              <a:spcBef>
                <a:spcPts val="1200"/>
              </a:spcBef>
              <a:buNone/>
            </a:pPr>
            <a:r>
              <a:rPr lang="en-IN" sz="1800" dirty="0">
                <a:solidFill>
                  <a:schemeClr val="bg1"/>
                </a:solidFill>
              </a:rPr>
              <a:t>Please refer: </a:t>
            </a:r>
            <a:r>
              <a:rPr lang="en-IN" sz="1800" dirty="0" err="1">
                <a:solidFill>
                  <a:schemeClr val="bg1"/>
                </a:solidFill>
              </a:rPr>
              <a:t>Lélé</a:t>
            </a:r>
            <a:r>
              <a:rPr lang="en-IN" sz="1800" dirty="0">
                <a:solidFill>
                  <a:schemeClr val="bg1"/>
                </a:solidFill>
              </a:rPr>
              <a:t>, S. M. (1991). Sustainable development: a critical review. </a:t>
            </a:r>
            <a:r>
              <a:rPr lang="en-IN" sz="1800" i="1" dirty="0">
                <a:solidFill>
                  <a:schemeClr val="bg1"/>
                </a:solidFill>
              </a:rPr>
              <a:t>World development</a:t>
            </a:r>
            <a:r>
              <a:rPr lang="en-IN" sz="1800" dirty="0">
                <a:solidFill>
                  <a:schemeClr val="bg1"/>
                </a:solidFill>
              </a:rPr>
              <a:t>, </a:t>
            </a:r>
            <a:r>
              <a:rPr lang="en-IN" sz="1800" i="1" dirty="0">
                <a:solidFill>
                  <a:schemeClr val="bg1"/>
                </a:solidFill>
              </a:rPr>
              <a:t>19</a:t>
            </a:r>
            <a:r>
              <a:rPr lang="en-IN" sz="1800" dirty="0">
                <a:solidFill>
                  <a:schemeClr val="bg1"/>
                </a:solidFill>
              </a:rPr>
              <a:t>(6), 607-621</a:t>
            </a:r>
          </a:p>
        </p:txBody>
      </p:sp>
      <p:sp>
        <p:nvSpPr>
          <p:cNvPr id="5" name="Rectangle">
            <a:extLst>
              <a:ext uri="{FF2B5EF4-FFF2-40B4-BE49-F238E27FC236}">
                <a16:creationId xmlns:a16="http://schemas.microsoft.com/office/drawing/2014/main" id="{2D91EB21-04C4-F549-9040-B3D4CD33CACC}"/>
              </a:ext>
            </a:extLst>
          </p:cNvPr>
          <p:cNvSpPr/>
          <p:nvPr/>
        </p:nvSpPr>
        <p:spPr>
          <a:xfrm>
            <a:off x="11979823" y="-23128"/>
            <a:ext cx="107470" cy="6872509"/>
          </a:xfrm>
          <a:prstGeom prst="rect">
            <a:avLst/>
          </a:prstGeom>
          <a:solidFill>
            <a:schemeClr val="accent6">
              <a:lumMod val="75000"/>
            </a:schemeClr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defTabSz="309563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200"/>
          </a:p>
        </p:txBody>
      </p:sp>
    </p:spTree>
    <p:extLst>
      <p:ext uri="{BB962C8B-B14F-4D97-AF65-F5344CB8AC3E}">
        <p14:creationId xmlns:p14="http://schemas.microsoft.com/office/powerpoint/2010/main" val="3370008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">
            <a:extLst>
              <a:ext uri="{FF2B5EF4-FFF2-40B4-BE49-F238E27FC236}">
                <a16:creationId xmlns:a16="http://schemas.microsoft.com/office/drawing/2014/main" id="{5C9552AA-EB5F-6A4A-A0C5-D1CC61336C26}"/>
              </a:ext>
            </a:extLst>
          </p:cNvPr>
          <p:cNvSpPr/>
          <p:nvPr/>
        </p:nvSpPr>
        <p:spPr>
          <a:xfrm>
            <a:off x="11751034" y="-14510"/>
            <a:ext cx="78107" cy="687250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defTabSz="309563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2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3F12E5-AA1D-DA41-8F82-5F2CCB56C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16116"/>
            <a:ext cx="12192000" cy="885373"/>
          </a:xfrm>
          <a:solidFill>
            <a:schemeClr val="bg1"/>
          </a:solidFill>
        </p:spPr>
        <p:txBody>
          <a:bodyPr>
            <a:normAutofit/>
          </a:bodyPr>
          <a:lstStyle/>
          <a:p>
            <a:pPr marL="187325"/>
            <a:r>
              <a:rPr lang="en-US" sz="3200" dirty="0">
                <a:solidFill>
                  <a:schemeClr val="accent6">
                    <a:lumMod val="50000"/>
                  </a:schemeClr>
                </a:solidFill>
                <a:latin typeface="Trebuchet MS" panose="020B0703020202090204" pitchFamily="34" charset="0"/>
              </a:rPr>
              <a:t>Sustainable Development Goals (SDGs). . . 1 [2015]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24C177-4047-054A-98B7-1BB59B97DC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707" y="1132115"/>
            <a:ext cx="4930277" cy="5725884"/>
          </a:xfrm>
        </p:spPr>
        <p:txBody>
          <a:bodyPr>
            <a:normAutofit/>
          </a:bodyPr>
          <a:lstStyle/>
          <a:p>
            <a:pPr marL="457200" indent="-457200">
              <a:lnSpc>
                <a:spcPct val="150000"/>
              </a:lnSpc>
              <a:spcBef>
                <a:spcPts val="1200"/>
              </a:spcBef>
              <a:buFont typeface="+mj-lt"/>
              <a:buAutoNum type="arabicPeriod"/>
            </a:pPr>
            <a:r>
              <a:rPr lang="en-IN" sz="2000" b="1" i="1" dirty="0">
                <a:solidFill>
                  <a:schemeClr val="bg2"/>
                </a:solidFill>
              </a:rPr>
              <a:t>End </a:t>
            </a:r>
            <a:r>
              <a:rPr lang="en-IN" sz="2000" b="1" i="1" dirty="0">
                <a:solidFill>
                  <a:srgbClr val="FFFF00"/>
                </a:solidFill>
              </a:rPr>
              <a:t>poverty</a:t>
            </a:r>
            <a:r>
              <a:rPr lang="en-IN" sz="2000" dirty="0">
                <a:solidFill>
                  <a:schemeClr val="bg2"/>
                </a:solidFill>
              </a:rPr>
              <a:t> in </a:t>
            </a:r>
            <a:r>
              <a:rPr lang="en-IN" sz="2000" u="sng" dirty="0">
                <a:solidFill>
                  <a:schemeClr val="bg2"/>
                </a:solidFill>
              </a:rPr>
              <a:t>all its forms</a:t>
            </a:r>
            <a:r>
              <a:rPr lang="en-IN" sz="2000" dirty="0">
                <a:solidFill>
                  <a:schemeClr val="bg2"/>
                </a:solidFill>
              </a:rPr>
              <a:t> everywhere. </a:t>
            </a:r>
          </a:p>
          <a:p>
            <a:pPr marL="457200" indent="-457200">
              <a:lnSpc>
                <a:spcPct val="150000"/>
              </a:lnSpc>
              <a:spcBef>
                <a:spcPts val="1200"/>
              </a:spcBef>
              <a:buFont typeface="+mj-lt"/>
              <a:buAutoNum type="arabicPeriod"/>
            </a:pPr>
            <a:r>
              <a:rPr lang="en-IN" sz="2000" b="1" i="1" dirty="0">
                <a:solidFill>
                  <a:schemeClr val="bg2"/>
                </a:solidFill>
              </a:rPr>
              <a:t>End</a:t>
            </a:r>
            <a:r>
              <a:rPr lang="en-IN" sz="2000" dirty="0">
                <a:solidFill>
                  <a:schemeClr val="bg2"/>
                </a:solidFill>
              </a:rPr>
              <a:t> </a:t>
            </a:r>
            <a:r>
              <a:rPr lang="en-IN" sz="2000" b="1" i="1" dirty="0">
                <a:solidFill>
                  <a:srgbClr val="FFFF00"/>
                </a:solidFill>
              </a:rPr>
              <a:t>hunger</a:t>
            </a:r>
            <a:r>
              <a:rPr lang="en-IN" sz="2000" dirty="0">
                <a:solidFill>
                  <a:schemeClr val="bg2"/>
                </a:solidFill>
              </a:rPr>
              <a:t>, achieve </a:t>
            </a:r>
            <a:r>
              <a:rPr lang="en-IN" sz="2000" dirty="0">
                <a:solidFill>
                  <a:srgbClr val="FFFF00"/>
                </a:solidFill>
              </a:rPr>
              <a:t>food security </a:t>
            </a:r>
            <a:r>
              <a:rPr lang="en-IN" sz="2000" dirty="0">
                <a:solidFill>
                  <a:schemeClr val="bg2"/>
                </a:solidFill>
              </a:rPr>
              <a:t>... and promote </a:t>
            </a:r>
            <a:r>
              <a:rPr lang="en-IN" sz="2000" dirty="0">
                <a:solidFill>
                  <a:srgbClr val="FFFF00"/>
                </a:solidFill>
              </a:rPr>
              <a:t>sustainable agriculture</a:t>
            </a:r>
            <a:r>
              <a:rPr lang="en-IN" sz="2000" dirty="0">
                <a:solidFill>
                  <a:schemeClr val="bg2"/>
                </a:solidFill>
              </a:rPr>
              <a:t>. </a:t>
            </a:r>
          </a:p>
          <a:p>
            <a:pPr marL="457200" indent="-457200">
              <a:lnSpc>
                <a:spcPct val="150000"/>
              </a:lnSpc>
              <a:spcBef>
                <a:spcPts val="1200"/>
              </a:spcBef>
              <a:buFont typeface="+mj-lt"/>
              <a:buAutoNum type="arabicPeriod"/>
            </a:pPr>
            <a:r>
              <a:rPr lang="en-IN" sz="2000" b="1" i="1" dirty="0">
                <a:solidFill>
                  <a:schemeClr val="bg2"/>
                </a:solidFill>
              </a:rPr>
              <a:t>Ensure</a:t>
            </a:r>
            <a:r>
              <a:rPr lang="en-IN" sz="2000" dirty="0">
                <a:solidFill>
                  <a:schemeClr val="bg2"/>
                </a:solidFill>
              </a:rPr>
              <a:t> </a:t>
            </a:r>
            <a:r>
              <a:rPr lang="en-IN" sz="2000" b="1" i="1" dirty="0">
                <a:solidFill>
                  <a:srgbClr val="FFFF00"/>
                </a:solidFill>
              </a:rPr>
              <a:t>healthy lives </a:t>
            </a:r>
            <a:r>
              <a:rPr lang="en-IN" sz="2000" dirty="0">
                <a:solidFill>
                  <a:schemeClr val="bg2"/>
                </a:solidFill>
              </a:rPr>
              <a:t>and promote </a:t>
            </a:r>
            <a:r>
              <a:rPr lang="en-IN" sz="2000" dirty="0">
                <a:solidFill>
                  <a:srgbClr val="FFFF00"/>
                </a:solidFill>
              </a:rPr>
              <a:t>well-being</a:t>
            </a:r>
            <a:r>
              <a:rPr lang="en-IN" sz="2000" dirty="0">
                <a:solidFill>
                  <a:schemeClr val="bg2"/>
                </a:solidFill>
              </a:rPr>
              <a:t> for all at all ages. </a:t>
            </a:r>
          </a:p>
          <a:p>
            <a:pPr marL="457200" indent="-457200">
              <a:lnSpc>
                <a:spcPct val="150000"/>
              </a:lnSpc>
              <a:spcBef>
                <a:spcPts val="1200"/>
              </a:spcBef>
              <a:buFont typeface="+mj-lt"/>
              <a:buAutoNum type="arabicPeriod"/>
            </a:pPr>
            <a:r>
              <a:rPr lang="en-IN" sz="2000" b="1" i="1" dirty="0">
                <a:solidFill>
                  <a:schemeClr val="bg2"/>
                </a:solidFill>
              </a:rPr>
              <a:t>Ensure</a:t>
            </a:r>
            <a:r>
              <a:rPr lang="en-IN" sz="2000" dirty="0">
                <a:solidFill>
                  <a:schemeClr val="bg2"/>
                </a:solidFill>
              </a:rPr>
              <a:t> </a:t>
            </a:r>
            <a:r>
              <a:rPr lang="en-IN" sz="2000" dirty="0">
                <a:solidFill>
                  <a:srgbClr val="FFFF00"/>
                </a:solidFill>
              </a:rPr>
              <a:t>inclusive</a:t>
            </a:r>
            <a:r>
              <a:rPr lang="en-IN" sz="2000" dirty="0">
                <a:solidFill>
                  <a:schemeClr val="bg2"/>
                </a:solidFill>
              </a:rPr>
              <a:t> and </a:t>
            </a:r>
            <a:r>
              <a:rPr lang="en-IN" sz="2000" dirty="0">
                <a:solidFill>
                  <a:srgbClr val="FFFF00"/>
                </a:solidFill>
              </a:rPr>
              <a:t>equitable</a:t>
            </a:r>
            <a:r>
              <a:rPr lang="en-IN" sz="2000" dirty="0">
                <a:solidFill>
                  <a:schemeClr val="bg2"/>
                </a:solidFill>
              </a:rPr>
              <a:t> </a:t>
            </a:r>
            <a:r>
              <a:rPr lang="en-IN" sz="2000" dirty="0">
                <a:solidFill>
                  <a:srgbClr val="FFFF00"/>
                </a:solidFill>
              </a:rPr>
              <a:t>quality </a:t>
            </a:r>
            <a:r>
              <a:rPr lang="en-IN" sz="2000" b="1" i="1" dirty="0">
                <a:solidFill>
                  <a:srgbClr val="FFFF00"/>
                </a:solidFill>
              </a:rPr>
              <a:t>education</a:t>
            </a:r>
            <a:r>
              <a:rPr lang="en-IN" sz="2000" dirty="0">
                <a:solidFill>
                  <a:schemeClr val="bg2"/>
                </a:solidFill>
              </a:rPr>
              <a:t> ... </a:t>
            </a:r>
            <a:r>
              <a:rPr lang="en-IN" sz="2000" u="sng" dirty="0">
                <a:solidFill>
                  <a:schemeClr val="bg2"/>
                </a:solidFill>
              </a:rPr>
              <a:t>for all</a:t>
            </a:r>
            <a:r>
              <a:rPr lang="en-IN" sz="2000" dirty="0">
                <a:solidFill>
                  <a:schemeClr val="bg2"/>
                </a:solidFill>
              </a:rPr>
              <a:t>. </a:t>
            </a:r>
          </a:p>
          <a:p>
            <a:pPr marL="457200" indent="-457200">
              <a:lnSpc>
                <a:spcPct val="150000"/>
              </a:lnSpc>
              <a:spcBef>
                <a:spcPts val="1200"/>
              </a:spcBef>
              <a:buFont typeface="+mj-lt"/>
              <a:buAutoNum type="arabicPeriod"/>
            </a:pPr>
            <a:r>
              <a:rPr lang="en-IN" sz="2000" b="1" i="1" dirty="0">
                <a:solidFill>
                  <a:schemeClr val="bg2"/>
                </a:solidFill>
              </a:rPr>
              <a:t>Achieve</a:t>
            </a:r>
            <a:r>
              <a:rPr lang="en-IN" sz="2000" dirty="0">
                <a:solidFill>
                  <a:schemeClr val="bg2"/>
                </a:solidFill>
              </a:rPr>
              <a:t> </a:t>
            </a:r>
            <a:r>
              <a:rPr lang="en-IN" sz="2000" b="1" i="1" dirty="0">
                <a:solidFill>
                  <a:srgbClr val="FFFF00"/>
                </a:solidFill>
              </a:rPr>
              <a:t>gender equality </a:t>
            </a:r>
            <a:r>
              <a:rPr lang="en-IN" sz="2000" dirty="0">
                <a:solidFill>
                  <a:schemeClr val="bg2"/>
                </a:solidFill>
              </a:rPr>
              <a:t>and </a:t>
            </a:r>
            <a:r>
              <a:rPr lang="en-IN" sz="2000" b="1" i="1" dirty="0">
                <a:solidFill>
                  <a:srgbClr val="FFFF00"/>
                </a:solidFill>
              </a:rPr>
              <a:t>empower </a:t>
            </a:r>
            <a:r>
              <a:rPr lang="en-IN" sz="2000" u="sng" dirty="0">
                <a:solidFill>
                  <a:schemeClr val="bg2"/>
                </a:solidFill>
              </a:rPr>
              <a:t>all</a:t>
            </a:r>
            <a:r>
              <a:rPr lang="en-IN" sz="2000" dirty="0">
                <a:solidFill>
                  <a:schemeClr val="bg2"/>
                </a:solidFill>
              </a:rPr>
              <a:t> women and girls. </a:t>
            </a:r>
          </a:p>
        </p:txBody>
      </p:sp>
      <p:sp>
        <p:nvSpPr>
          <p:cNvPr id="5" name="Rectangle">
            <a:extLst>
              <a:ext uri="{FF2B5EF4-FFF2-40B4-BE49-F238E27FC236}">
                <a16:creationId xmlns:a16="http://schemas.microsoft.com/office/drawing/2014/main" id="{2D91EB21-04C4-F549-9040-B3D4CD33CACC}"/>
              </a:ext>
            </a:extLst>
          </p:cNvPr>
          <p:cNvSpPr/>
          <p:nvPr/>
        </p:nvSpPr>
        <p:spPr>
          <a:xfrm>
            <a:off x="11979823" y="-23128"/>
            <a:ext cx="107470" cy="6872509"/>
          </a:xfrm>
          <a:prstGeom prst="rect">
            <a:avLst/>
          </a:prstGeom>
          <a:solidFill>
            <a:schemeClr val="accent6">
              <a:lumMod val="75000"/>
            </a:schemeClr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defTabSz="309563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20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9D2450C-DB31-8348-CD52-821A78E04372}"/>
              </a:ext>
            </a:extLst>
          </p:cNvPr>
          <p:cNvSpPr txBox="1">
            <a:spLocks/>
          </p:cNvSpPr>
          <p:nvPr/>
        </p:nvSpPr>
        <p:spPr>
          <a:xfrm>
            <a:off x="5981484" y="1273215"/>
            <a:ext cx="5694209" cy="55761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50000"/>
              </a:lnSpc>
              <a:spcBef>
                <a:spcPts val="1200"/>
              </a:spcBef>
              <a:buFont typeface="+mj-lt"/>
              <a:buAutoNum type="arabicPeriod" startAt="6"/>
            </a:pPr>
            <a:r>
              <a:rPr lang="en-IN" sz="2000" b="1" i="1" dirty="0">
                <a:solidFill>
                  <a:schemeClr val="bg2"/>
                </a:solidFill>
              </a:rPr>
              <a:t>Ensure</a:t>
            </a:r>
            <a:r>
              <a:rPr lang="en-IN" sz="2000" dirty="0">
                <a:solidFill>
                  <a:schemeClr val="bg2"/>
                </a:solidFill>
              </a:rPr>
              <a:t> </a:t>
            </a:r>
            <a:r>
              <a:rPr lang="en-IN" sz="2000" dirty="0">
                <a:solidFill>
                  <a:srgbClr val="FFFF00"/>
                </a:solidFill>
              </a:rPr>
              <a:t>availability</a:t>
            </a:r>
            <a:r>
              <a:rPr lang="en-IN" sz="2000" dirty="0">
                <a:solidFill>
                  <a:schemeClr val="bg2"/>
                </a:solidFill>
              </a:rPr>
              <a:t> and </a:t>
            </a:r>
            <a:r>
              <a:rPr lang="en-IN" sz="2000" dirty="0">
                <a:solidFill>
                  <a:srgbClr val="FFFF00"/>
                </a:solidFill>
              </a:rPr>
              <a:t>sustainable management </a:t>
            </a:r>
            <a:r>
              <a:rPr lang="en-IN" sz="2000" dirty="0">
                <a:solidFill>
                  <a:schemeClr val="bg2"/>
                </a:solidFill>
              </a:rPr>
              <a:t>of </a:t>
            </a:r>
            <a:r>
              <a:rPr lang="en-IN" sz="2000" b="1" i="1" dirty="0">
                <a:solidFill>
                  <a:srgbClr val="FFFF00"/>
                </a:solidFill>
              </a:rPr>
              <a:t>water </a:t>
            </a:r>
            <a:r>
              <a:rPr lang="en-IN" sz="2000" dirty="0">
                <a:solidFill>
                  <a:schemeClr val="bg2"/>
                </a:solidFill>
              </a:rPr>
              <a:t>and </a:t>
            </a:r>
            <a:r>
              <a:rPr lang="en-IN" sz="2000" b="1" i="1" dirty="0">
                <a:solidFill>
                  <a:srgbClr val="FFFF00"/>
                </a:solidFill>
              </a:rPr>
              <a:t>sanitation</a:t>
            </a:r>
            <a:r>
              <a:rPr lang="en-IN" sz="2000" dirty="0">
                <a:solidFill>
                  <a:schemeClr val="bg2"/>
                </a:solidFill>
              </a:rPr>
              <a:t> for </a:t>
            </a:r>
            <a:r>
              <a:rPr lang="en-IN" sz="2000" u="sng" dirty="0">
                <a:solidFill>
                  <a:schemeClr val="bg2"/>
                </a:solidFill>
              </a:rPr>
              <a:t>all</a:t>
            </a:r>
            <a:r>
              <a:rPr lang="en-IN" sz="2000" dirty="0">
                <a:solidFill>
                  <a:schemeClr val="bg2"/>
                </a:solidFill>
              </a:rPr>
              <a:t>. </a:t>
            </a:r>
          </a:p>
          <a:p>
            <a:pPr marL="457200" indent="-457200">
              <a:lnSpc>
                <a:spcPct val="150000"/>
              </a:lnSpc>
              <a:spcBef>
                <a:spcPts val="1200"/>
              </a:spcBef>
              <a:buFont typeface="+mj-lt"/>
              <a:buAutoNum type="arabicPeriod" startAt="6"/>
            </a:pPr>
            <a:r>
              <a:rPr lang="en-IN" sz="2000" b="1" i="1" dirty="0">
                <a:solidFill>
                  <a:schemeClr val="bg2"/>
                </a:solidFill>
              </a:rPr>
              <a:t>Ensure</a:t>
            </a:r>
            <a:r>
              <a:rPr lang="en-IN" sz="2000" dirty="0">
                <a:solidFill>
                  <a:schemeClr val="bg2"/>
                </a:solidFill>
              </a:rPr>
              <a:t> </a:t>
            </a:r>
            <a:r>
              <a:rPr lang="en-IN" sz="2000" b="1" i="1" dirty="0">
                <a:solidFill>
                  <a:srgbClr val="FFFF00"/>
                </a:solidFill>
              </a:rPr>
              <a:t>access to </a:t>
            </a:r>
            <a:r>
              <a:rPr lang="en-IN" sz="2000" dirty="0">
                <a:solidFill>
                  <a:srgbClr val="FFFF00"/>
                </a:solidFill>
              </a:rPr>
              <a:t>affordable, reliable, sustainable </a:t>
            </a:r>
            <a:r>
              <a:rPr lang="en-IN" sz="2000" dirty="0">
                <a:solidFill>
                  <a:schemeClr val="bg2"/>
                </a:solidFill>
              </a:rPr>
              <a:t>and </a:t>
            </a:r>
            <a:r>
              <a:rPr lang="en-IN" sz="2000" dirty="0">
                <a:solidFill>
                  <a:srgbClr val="FFFF00"/>
                </a:solidFill>
              </a:rPr>
              <a:t>modern</a:t>
            </a:r>
            <a:r>
              <a:rPr lang="en-IN" sz="2000" dirty="0">
                <a:solidFill>
                  <a:schemeClr val="bg2"/>
                </a:solidFill>
              </a:rPr>
              <a:t> </a:t>
            </a:r>
            <a:r>
              <a:rPr lang="en-IN" sz="2000" b="1" i="1" dirty="0">
                <a:solidFill>
                  <a:srgbClr val="FFFF00"/>
                </a:solidFill>
              </a:rPr>
              <a:t>energy</a:t>
            </a:r>
            <a:r>
              <a:rPr lang="en-IN" sz="2000" dirty="0">
                <a:solidFill>
                  <a:schemeClr val="bg2"/>
                </a:solidFill>
              </a:rPr>
              <a:t> for </a:t>
            </a:r>
            <a:r>
              <a:rPr lang="en-IN" sz="2000" u="sng" dirty="0">
                <a:solidFill>
                  <a:schemeClr val="bg2"/>
                </a:solidFill>
              </a:rPr>
              <a:t>all</a:t>
            </a:r>
            <a:r>
              <a:rPr lang="en-IN" sz="2000" dirty="0">
                <a:solidFill>
                  <a:schemeClr val="bg2"/>
                </a:solidFill>
              </a:rPr>
              <a:t>. </a:t>
            </a:r>
          </a:p>
          <a:p>
            <a:pPr marL="457200" indent="-457200">
              <a:lnSpc>
                <a:spcPct val="150000"/>
              </a:lnSpc>
              <a:spcBef>
                <a:spcPts val="1200"/>
              </a:spcBef>
              <a:buFont typeface="+mj-lt"/>
              <a:buAutoNum type="arabicPeriod" startAt="6"/>
            </a:pPr>
            <a:r>
              <a:rPr lang="en-IN" sz="2000" b="1" i="1" dirty="0">
                <a:solidFill>
                  <a:schemeClr val="bg2"/>
                </a:solidFill>
              </a:rPr>
              <a:t>Promote</a:t>
            </a:r>
            <a:r>
              <a:rPr lang="en-IN" sz="2000" dirty="0">
                <a:solidFill>
                  <a:schemeClr val="bg2"/>
                </a:solidFill>
              </a:rPr>
              <a:t> </a:t>
            </a:r>
            <a:r>
              <a:rPr lang="en-IN" sz="2000" dirty="0">
                <a:solidFill>
                  <a:srgbClr val="FFFF00"/>
                </a:solidFill>
              </a:rPr>
              <a:t>sustained, inclusive </a:t>
            </a:r>
            <a:r>
              <a:rPr lang="en-IN" sz="2000" dirty="0">
                <a:solidFill>
                  <a:schemeClr val="bg2"/>
                </a:solidFill>
              </a:rPr>
              <a:t>and </a:t>
            </a:r>
            <a:r>
              <a:rPr lang="en-IN" sz="2000" dirty="0">
                <a:solidFill>
                  <a:srgbClr val="FFFF00"/>
                </a:solidFill>
              </a:rPr>
              <a:t>sustainable</a:t>
            </a:r>
            <a:r>
              <a:rPr lang="en-IN" sz="2000" dirty="0">
                <a:solidFill>
                  <a:schemeClr val="bg2"/>
                </a:solidFill>
              </a:rPr>
              <a:t> </a:t>
            </a:r>
            <a:r>
              <a:rPr lang="en-IN" sz="2000" b="1" i="1" dirty="0">
                <a:solidFill>
                  <a:srgbClr val="FFFF00"/>
                </a:solidFill>
              </a:rPr>
              <a:t>economic growth</a:t>
            </a:r>
            <a:r>
              <a:rPr lang="en-IN" sz="2000" dirty="0">
                <a:solidFill>
                  <a:schemeClr val="bg2"/>
                </a:solidFill>
              </a:rPr>
              <a:t>, </a:t>
            </a:r>
            <a:r>
              <a:rPr lang="en-IN" sz="2000" dirty="0">
                <a:solidFill>
                  <a:srgbClr val="FFFF00"/>
                </a:solidFill>
              </a:rPr>
              <a:t>full</a:t>
            </a:r>
            <a:r>
              <a:rPr lang="en-IN" sz="2000" dirty="0">
                <a:solidFill>
                  <a:schemeClr val="bg2"/>
                </a:solidFill>
              </a:rPr>
              <a:t> and </a:t>
            </a:r>
            <a:r>
              <a:rPr lang="en-IN" sz="2000" dirty="0">
                <a:solidFill>
                  <a:srgbClr val="FFFF00"/>
                </a:solidFill>
              </a:rPr>
              <a:t>productive</a:t>
            </a:r>
            <a:r>
              <a:rPr lang="en-IN" sz="2000" dirty="0">
                <a:solidFill>
                  <a:schemeClr val="bg2"/>
                </a:solidFill>
              </a:rPr>
              <a:t> </a:t>
            </a:r>
            <a:r>
              <a:rPr lang="en-IN" sz="2000" b="1" i="1" dirty="0">
                <a:solidFill>
                  <a:srgbClr val="FFFF00"/>
                </a:solidFill>
              </a:rPr>
              <a:t>employment</a:t>
            </a:r>
            <a:r>
              <a:rPr lang="en-IN" sz="2000" dirty="0">
                <a:solidFill>
                  <a:schemeClr val="bg2"/>
                </a:solidFill>
              </a:rPr>
              <a:t> and </a:t>
            </a:r>
            <a:r>
              <a:rPr lang="en-IN" sz="2000" b="1" i="1" dirty="0">
                <a:solidFill>
                  <a:srgbClr val="FFFF00"/>
                </a:solidFill>
              </a:rPr>
              <a:t>decent work </a:t>
            </a:r>
            <a:r>
              <a:rPr lang="en-IN" sz="2000" dirty="0">
                <a:solidFill>
                  <a:schemeClr val="bg2"/>
                </a:solidFill>
              </a:rPr>
              <a:t>for </a:t>
            </a:r>
            <a:r>
              <a:rPr lang="en-IN" sz="2000" u="sng" dirty="0">
                <a:solidFill>
                  <a:schemeClr val="bg2"/>
                </a:solidFill>
              </a:rPr>
              <a:t>all</a:t>
            </a:r>
            <a:r>
              <a:rPr lang="en-IN" sz="2000" dirty="0">
                <a:solidFill>
                  <a:schemeClr val="bg2"/>
                </a:solidFill>
              </a:rPr>
              <a:t>. </a:t>
            </a:r>
          </a:p>
          <a:p>
            <a:pPr marL="457200" indent="-457200">
              <a:lnSpc>
                <a:spcPct val="150000"/>
              </a:lnSpc>
              <a:spcBef>
                <a:spcPts val="1200"/>
              </a:spcBef>
              <a:buFont typeface="+mj-lt"/>
              <a:buAutoNum type="arabicPeriod" startAt="6"/>
            </a:pPr>
            <a:r>
              <a:rPr lang="en-IN" sz="2000" b="1" i="1" dirty="0">
                <a:solidFill>
                  <a:schemeClr val="bg2"/>
                </a:solidFill>
              </a:rPr>
              <a:t>Build </a:t>
            </a:r>
            <a:r>
              <a:rPr lang="en-IN" sz="2000" dirty="0">
                <a:solidFill>
                  <a:srgbClr val="FFFF00"/>
                </a:solidFill>
              </a:rPr>
              <a:t>resilient</a:t>
            </a:r>
            <a:r>
              <a:rPr lang="en-IN" sz="2000" dirty="0">
                <a:solidFill>
                  <a:schemeClr val="bg2"/>
                </a:solidFill>
              </a:rPr>
              <a:t> </a:t>
            </a:r>
            <a:r>
              <a:rPr lang="en-IN" sz="2000" b="1" i="1" dirty="0">
                <a:solidFill>
                  <a:srgbClr val="FFFF00"/>
                </a:solidFill>
              </a:rPr>
              <a:t>infrastructure</a:t>
            </a:r>
            <a:r>
              <a:rPr lang="en-IN" sz="2000" dirty="0">
                <a:solidFill>
                  <a:schemeClr val="bg2"/>
                </a:solidFill>
              </a:rPr>
              <a:t>, </a:t>
            </a:r>
            <a:r>
              <a:rPr lang="en-IN" sz="2000" b="1" i="1" dirty="0">
                <a:solidFill>
                  <a:schemeClr val="bg2"/>
                </a:solidFill>
              </a:rPr>
              <a:t>promote</a:t>
            </a:r>
            <a:r>
              <a:rPr lang="en-IN" sz="2000" dirty="0">
                <a:solidFill>
                  <a:schemeClr val="bg2"/>
                </a:solidFill>
              </a:rPr>
              <a:t> </a:t>
            </a:r>
            <a:r>
              <a:rPr lang="en-IN" sz="2000" dirty="0">
                <a:solidFill>
                  <a:srgbClr val="FFFF00"/>
                </a:solidFill>
              </a:rPr>
              <a:t>inclusive</a:t>
            </a:r>
            <a:r>
              <a:rPr lang="en-IN" sz="2000" dirty="0">
                <a:solidFill>
                  <a:schemeClr val="bg2"/>
                </a:solidFill>
              </a:rPr>
              <a:t> and </a:t>
            </a:r>
            <a:r>
              <a:rPr lang="en-IN" sz="2000" dirty="0">
                <a:solidFill>
                  <a:srgbClr val="FFFF00"/>
                </a:solidFill>
              </a:rPr>
              <a:t>sustainable</a:t>
            </a:r>
            <a:r>
              <a:rPr lang="en-IN" sz="2000" dirty="0">
                <a:solidFill>
                  <a:schemeClr val="bg2"/>
                </a:solidFill>
              </a:rPr>
              <a:t> </a:t>
            </a:r>
            <a:r>
              <a:rPr lang="en-IN" sz="2000" b="1" i="1" dirty="0">
                <a:solidFill>
                  <a:srgbClr val="FFFF00"/>
                </a:solidFill>
              </a:rPr>
              <a:t>industrialization</a:t>
            </a:r>
            <a:r>
              <a:rPr lang="en-IN" sz="2000" dirty="0">
                <a:solidFill>
                  <a:schemeClr val="bg2"/>
                </a:solidFill>
              </a:rPr>
              <a:t> 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06E433B-8867-C5D3-7088-B06ADD035BDC}"/>
              </a:ext>
            </a:extLst>
          </p:cNvPr>
          <p:cNvCxnSpPr>
            <a:cxnSpLocks/>
          </p:cNvCxnSpPr>
          <p:nvPr/>
        </p:nvCxnSpPr>
        <p:spPr>
          <a:xfrm>
            <a:off x="5673961" y="1458411"/>
            <a:ext cx="0" cy="4676175"/>
          </a:xfrm>
          <a:prstGeom prst="line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194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">
            <a:extLst>
              <a:ext uri="{FF2B5EF4-FFF2-40B4-BE49-F238E27FC236}">
                <a16:creationId xmlns:a16="http://schemas.microsoft.com/office/drawing/2014/main" id="{5C9552AA-EB5F-6A4A-A0C5-D1CC61336C26}"/>
              </a:ext>
            </a:extLst>
          </p:cNvPr>
          <p:cNvSpPr/>
          <p:nvPr/>
        </p:nvSpPr>
        <p:spPr>
          <a:xfrm>
            <a:off x="11751034" y="-14510"/>
            <a:ext cx="78107" cy="687250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defTabSz="309563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2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3F12E5-AA1D-DA41-8F82-5F2CCB56C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16116"/>
            <a:ext cx="12192000" cy="885373"/>
          </a:xfrm>
          <a:solidFill>
            <a:schemeClr val="bg1"/>
          </a:solidFill>
        </p:spPr>
        <p:txBody>
          <a:bodyPr>
            <a:normAutofit/>
          </a:bodyPr>
          <a:lstStyle/>
          <a:p>
            <a:pPr marL="187325"/>
            <a:r>
              <a:rPr lang="en-US" sz="3200" dirty="0">
                <a:solidFill>
                  <a:schemeClr val="accent6">
                    <a:lumMod val="50000"/>
                  </a:schemeClr>
                </a:solidFill>
                <a:latin typeface="Trebuchet MS" panose="020B0703020202090204" pitchFamily="34" charset="0"/>
              </a:rPr>
              <a:t>Sustainable Development Goals (SDGs). . . 2 [2015]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24C177-4047-054A-98B7-1BB59B97DC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1040" y="1016000"/>
            <a:ext cx="6620185" cy="5725884"/>
          </a:xfrm>
        </p:spPr>
        <p:txBody>
          <a:bodyPr>
            <a:normAutofit/>
          </a:bodyPr>
          <a:lstStyle/>
          <a:p>
            <a:pPr marL="457200" indent="-457200">
              <a:lnSpc>
                <a:spcPct val="160000"/>
              </a:lnSpc>
              <a:spcBef>
                <a:spcPts val="1200"/>
              </a:spcBef>
              <a:buFont typeface="+mj-lt"/>
              <a:buAutoNum type="arabicPeriod" startAt="10"/>
            </a:pPr>
            <a:r>
              <a:rPr lang="en-IN" sz="2000" b="1" i="1" dirty="0">
                <a:solidFill>
                  <a:schemeClr val="bg1"/>
                </a:solidFill>
              </a:rPr>
              <a:t>Reduce</a:t>
            </a:r>
            <a:r>
              <a:rPr lang="en-IN" sz="2000" dirty="0">
                <a:solidFill>
                  <a:schemeClr val="bg2"/>
                </a:solidFill>
              </a:rPr>
              <a:t> </a:t>
            </a:r>
            <a:r>
              <a:rPr lang="en-IN" sz="2000" b="1" i="1" dirty="0">
                <a:solidFill>
                  <a:srgbClr val="FFFF00"/>
                </a:solidFill>
              </a:rPr>
              <a:t>inequality</a:t>
            </a:r>
            <a:r>
              <a:rPr lang="en-IN" sz="2000" dirty="0">
                <a:solidFill>
                  <a:schemeClr val="bg2"/>
                </a:solidFill>
              </a:rPr>
              <a:t> within and among countries. </a:t>
            </a:r>
          </a:p>
          <a:p>
            <a:pPr marL="457200" indent="-457200">
              <a:lnSpc>
                <a:spcPct val="160000"/>
              </a:lnSpc>
              <a:spcBef>
                <a:spcPts val="1200"/>
              </a:spcBef>
              <a:buFont typeface="+mj-lt"/>
              <a:buAutoNum type="arabicPeriod" startAt="10"/>
            </a:pPr>
            <a:r>
              <a:rPr lang="en-IN" sz="2000" b="1" i="1" dirty="0">
                <a:solidFill>
                  <a:schemeClr val="bg2"/>
                </a:solidFill>
              </a:rPr>
              <a:t>Make</a:t>
            </a:r>
            <a:r>
              <a:rPr lang="en-IN" sz="2000" dirty="0">
                <a:solidFill>
                  <a:schemeClr val="bg2"/>
                </a:solidFill>
              </a:rPr>
              <a:t> </a:t>
            </a:r>
            <a:r>
              <a:rPr lang="en-IN" sz="2000" b="1" i="1" dirty="0">
                <a:solidFill>
                  <a:srgbClr val="FFFF00"/>
                </a:solidFill>
              </a:rPr>
              <a:t>cities</a:t>
            </a:r>
            <a:r>
              <a:rPr lang="en-IN" sz="2000" dirty="0">
                <a:solidFill>
                  <a:schemeClr val="bg2"/>
                </a:solidFill>
              </a:rPr>
              <a:t> and </a:t>
            </a:r>
            <a:r>
              <a:rPr lang="en-IN" sz="2000" b="1" i="1" dirty="0">
                <a:solidFill>
                  <a:srgbClr val="FFFF00"/>
                </a:solidFill>
              </a:rPr>
              <a:t>human settlements </a:t>
            </a:r>
            <a:r>
              <a:rPr lang="en-IN" sz="2000" dirty="0">
                <a:solidFill>
                  <a:schemeClr val="bg2"/>
                </a:solidFill>
              </a:rPr>
              <a:t>inclusive, safe, resilient and sustainable. </a:t>
            </a:r>
          </a:p>
          <a:p>
            <a:pPr marL="457200" indent="-457200">
              <a:lnSpc>
                <a:spcPct val="160000"/>
              </a:lnSpc>
              <a:spcBef>
                <a:spcPts val="1200"/>
              </a:spcBef>
              <a:buFont typeface="+mj-lt"/>
              <a:buAutoNum type="arabicPeriod" startAt="10"/>
            </a:pPr>
            <a:r>
              <a:rPr lang="en-IN" sz="2000" b="1" i="1" dirty="0">
                <a:solidFill>
                  <a:schemeClr val="bg2"/>
                </a:solidFill>
              </a:rPr>
              <a:t>Ensure</a:t>
            </a:r>
            <a:r>
              <a:rPr lang="en-IN" sz="2000" dirty="0">
                <a:solidFill>
                  <a:schemeClr val="bg2"/>
                </a:solidFill>
              </a:rPr>
              <a:t> sustainable </a:t>
            </a:r>
            <a:r>
              <a:rPr lang="en-IN" sz="2000" b="1" i="1" dirty="0">
                <a:solidFill>
                  <a:srgbClr val="FFFF00"/>
                </a:solidFill>
              </a:rPr>
              <a:t>consumption</a:t>
            </a:r>
            <a:r>
              <a:rPr lang="en-IN" sz="2000" dirty="0">
                <a:solidFill>
                  <a:schemeClr val="bg2"/>
                </a:solidFill>
              </a:rPr>
              <a:t> and </a:t>
            </a:r>
            <a:r>
              <a:rPr lang="en-IN" sz="2000" b="1" i="1" dirty="0">
                <a:solidFill>
                  <a:srgbClr val="FFFF00"/>
                </a:solidFill>
              </a:rPr>
              <a:t>production</a:t>
            </a:r>
            <a:r>
              <a:rPr lang="en-IN" sz="2000" dirty="0">
                <a:solidFill>
                  <a:schemeClr val="bg2"/>
                </a:solidFill>
              </a:rPr>
              <a:t> patterns. </a:t>
            </a:r>
          </a:p>
          <a:p>
            <a:pPr marL="457200" indent="-457200">
              <a:lnSpc>
                <a:spcPct val="160000"/>
              </a:lnSpc>
              <a:spcBef>
                <a:spcPts val="1200"/>
              </a:spcBef>
              <a:buFont typeface="+mj-lt"/>
              <a:buAutoNum type="arabicPeriod" startAt="10"/>
            </a:pPr>
            <a:r>
              <a:rPr lang="en-IN" sz="2000" dirty="0">
                <a:solidFill>
                  <a:schemeClr val="bg2"/>
                </a:solidFill>
              </a:rPr>
              <a:t>Take urgent action to </a:t>
            </a:r>
            <a:r>
              <a:rPr lang="en-IN" sz="2000" b="1" i="1" dirty="0">
                <a:solidFill>
                  <a:schemeClr val="bg2"/>
                </a:solidFill>
              </a:rPr>
              <a:t>combat</a:t>
            </a:r>
            <a:r>
              <a:rPr lang="en-IN" sz="2000" dirty="0">
                <a:solidFill>
                  <a:schemeClr val="bg2"/>
                </a:solidFill>
              </a:rPr>
              <a:t> </a:t>
            </a:r>
            <a:r>
              <a:rPr lang="en-IN" sz="2000" b="1" i="1" dirty="0">
                <a:solidFill>
                  <a:srgbClr val="FFFF00"/>
                </a:solidFill>
              </a:rPr>
              <a:t>climate change </a:t>
            </a:r>
            <a:r>
              <a:rPr lang="en-IN" sz="2000" dirty="0">
                <a:solidFill>
                  <a:schemeClr val="bg2"/>
                </a:solidFill>
              </a:rPr>
              <a:t>and its impacts. </a:t>
            </a:r>
          </a:p>
          <a:p>
            <a:pPr marL="457200" indent="-457200">
              <a:lnSpc>
                <a:spcPct val="160000"/>
              </a:lnSpc>
              <a:spcBef>
                <a:spcPts val="1200"/>
              </a:spcBef>
              <a:buFont typeface="+mj-lt"/>
              <a:buAutoNum type="arabicPeriod" startAt="10"/>
            </a:pPr>
            <a:r>
              <a:rPr lang="en-IN" sz="2000" b="1" i="1" dirty="0">
                <a:solidFill>
                  <a:schemeClr val="bg2"/>
                </a:solidFill>
              </a:rPr>
              <a:t>Conserve</a:t>
            </a:r>
            <a:r>
              <a:rPr lang="en-IN" sz="2000" dirty="0">
                <a:solidFill>
                  <a:schemeClr val="bg2"/>
                </a:solidFill>
              </a:rPr>
              <a:t> and sustainably </a:t>
            </a:r>
            <a:r>
              <a:rPr lang="en-IN" sz="2000" b="1" i="1" dirty="0">
                <a:solidFill>
                  <a:schemeClr val="bg2"/>
                </a:solidFill>
              </a:rPr>
              <a:t>use</a:t>
            </a:r>
            <a:r>
              <a:rPr lang="en-IN" sz="2000" dirty="0">
                <a:solidFill>
                  <a:schemeClr val="bg2"/>
                </a:solidFill>
              </a:rPr>
              <a:t> the </a:t>
            </a:r>
            <a:r>
              <a:rPr lang="en-IN" sz="2000" b="1" i="1" dirty="0">
                <a:solidFill>
                  <a:srgbClr val="FFFF00"/>
                </a:solidFill>
              </a:rPr>
              <a:t>oceans, seas</a:t>
            </a:r>
            <a:r>
              <a:rPr lang="en-IN" sz="2000" dirty="0">
                <a:solidFill>
                  <a:schemeClr val="bg2"/>
                </a:solidFill>
              </a:rPr>
              <a:t>, and </a:t>
            </a:r>
            <a:r>
              <a:rPr lang="en-IN" sz="2000" b="1" i="1" dirty="0">
                <a:solidFill>
                  <a:srgbClr val="FFFF00"/>
                </a:solidFill>
              </a:rPr>
              <a:t>maritime resources </a:t>
            </a:r>
            <a:r>
              <a:rPr lang="en-IN" sz="2000" dirty="0">
                <a:solidFill>
                  <a:schemeClr val="bg2"/>
                </a:solidFill>
              </a:rPr>
              <a:t>... </a:t>
            </a:r>
          </a:p>
        </p:txBody>
      </p:sp>
      <p:sp>
        <p:nvSpPr>
          <p:cNvPr id="5" name="Rectangle">
            <a:extLst>
              <a:ext uri="{FF2B5EF4-FFF2-40B4-BE49-F238E27FC236}">
                <a16:creationId xmlns:a16="http://schemas.microsoft.com/office/drawing/2014/main" id="{2D91EB21-04C4-F549-9040-B3D4CD33CACC}"/>
              </a:ext>
            </a:extLst>
          </p:cNvPr>
          <p:cNvSpPr/>
          <p:nvPr/>
        </p:nvSpPr>
        <p:spPr>
          <a:xfrm>
            <a:off x="11979823" y="-23128"/>
            <a:ext cx="107470" cy="6872509"/>
          </a:xfrm>
          <a:prstGeom prst="rect">
            <a:avLst/>
          </a:prstGeom>
          <a:solidFill>
            <a:schemeClr val="accent6">
              <a:lumMod val="75000"/>
            </a:schemeClr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defTabSz="309563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20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9D2450C-DB31-8348-CD52-821A78E04372}"/>
              </a:ext>
            </a:extLst>
          </p:cNvPr>
          <p:cNvSpPr txBox="1">
            <a:spLocks/>
          </p:cNvSpPr>
          <p:nvPr/>
        </p:nvSpPr>
        <p:spPr>
          <a:xfrm>
            <a:off x="6794341" y="1016000"/>
            <a:ext cx="4921436" cy="55761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60000"/>
              </a:lnSpc>
              <a:spcBef>
                <a:spcPts val="1200"/>
              </a:spcBef>
              <a:buFont typeface="+mj-lt"/>
              <a:buAutoNum type="arabicPeriod" startAt="15"/>
            </a:pPr>
            <a:r>
              <a:rPr lang="en-IN" sz="2000" b="1" i="1" dirty="0">
                <a:solidFill>
                  <a:schemeClr val="bg2"/>
                </a:solidFill>
              </a:rPr>
              <a:t>Protect</a:t>
            </a:r>
            <a:r>
              <a:rPr lang="en-IN" sz="2000" dirty="0">
                <a:solidFill>
                  <a:schemeClr val="bg2"/>
                </a:solidFill>
              </a:rPr>
              <a:t>, </a:t>
            </a:r>
            <a:r>
              <a:rPr lang="en-IN" sz="2000" b="1" i="1" dirty="0">
                <a:solidFill>
                  <a:schemeClr val="bg2"/>
                </a:solidFill>
              </a:rPr>
              <a:t>restore</a:t>
            </a:r>
            <a:r>
              <a:rPr lang="en-IN" sz="2000" dirty="0">
                <a:solidFill>
                  <a:schemeClr val="bg2"/>
                </a:solidFill>
              </a:rPr>
              <a:t> and </a:t>
            </a:r>
            <a:r>
              <a:rPr lang="en-IN" sz="2000" b="1" i="1" dirty="0">
                <a:solidFill>
                  <a:schemeClr val="bg2"/>
                </a:solidFill>
              </a:rPr>
              <a:t>promote</a:t>
            </a:r>
            <a:r>
              <a:rPr lang="en-IN" sz="2000" dirty="0">
                <a:solidFill>
                  <a:schemeClr val="bg2"/>
                </a:solidFill>
              </a:rPr>
              <a:t> </a:t>
            </a:r>
            <a:r>
              <a:rPr lang="en-IN" sz="2000" dirty="0">
                <a:solidFill>
                  <a:srgbClr val="FFFF00"/>
                </a:solidFill>
              </a:rPr>
              <a:t>sustainable</a:t>
            </a:r>
            <a:r>
              <a:rPr lang="en-IN" sz="2000" dirty="0">
                <a:solidFill>
                  <a:schemeClr val="bg2"/>
                </a:solidFill>
              </a:rPr>
              <a:t> use of </a:t>
            </a:r>
            <a:r>
              <a:rPr lang="en-IN" sz="2000" b="1" i="1" dirty="0">
                <a:solidFill>
                  <a:srgbClr val="FFFF00"/>
                </a:solidFill>
              </a:rPr>
              <a:t>terrestrial ecosystems </a:t>
            </a:r>
            <a:r>
              <a:rPr lang="en-IN" sz="2000" dirty="0">
                <a:solidFill>
                  <a:schemeClr val="bg2"/>
                </a:solidFill>
              </a:rPr>
              <a:t>... </a:t>
            </a:r>
          </a:p>
          <a:p>
            <a:pPr marL="457200" indent="-457200">
              <a:lnSpc>
                <a:spcPct val="160000"/>
              </a:lnSpc>
              <a:spcBef>
                <a:spcPts val="1200"/>
              </a:spcBef>
              <a:buFont typeface="+mj-lt"/>
              <a:buAutoNum type="arabicPeriod" startAt="15"/>
            </a:pPr>
            <a:r>
              <a:rPr lang="en-IN" sz="2000" b="1" i="1" dirty="0">
                <a:solidFill>
                  <a:schemeClr val="bg2"/>
                </a:solidFill>
              </a:rPr>
              <a:t>Promote</a:t>
            </a:r>
            <a:r>
              <a:rPr lang="en-IN" sz="2000" dirty="0">
                <a:solidFill>
                  <a:schemeClr val="bg2"/>
                </a:solidFill>
              </a:rPr>
              <a:t> </a:t>
            </a:r>
            <a:r>
              <a:rPr lang="en-IN" sz="2000" dirty="0">
                <a:solidFill>
                  <a:srgbClr val="FFFF00"/>
                </a:solidFill>
              </a:rPr>
              <a:t>peaceful</a:t>
            </a:r>
            <a:r>
              <a:rPr lang="en-IN" sz="2000" dirty="0">
                <a:solidFill>
                  <a:schemeClr val="bg2"/>
                </a:solidFill>
              </a:rPr>
              <a:t> and </a:t>
            </a:r>
            <a:r>
              <a:rPr lang="en-IN" sz="2000" dirty="0">
                <a:solidFill>
                  <a:srgbClr val="FFFF00"/>
                </a:solidFill>
              </a:rPr>
              <a:t>inclusive</a:t>
            </a:r>
            <a:r>
              <a:rPr lang="en-IN" sz="2000" dirty="0">
                <a:solidFill>
                  <a:schemeClr val="bg2"/>
                </a:solidFill>
              </a:rPr>
              <a:t> </a:t>
            </a:r>
            <a:r>
              <a:rPr lang="en-IN" sz="2000" b="1" i="1" dirty="0">
                <a:solidFill>
                  <a:srgbClr val="FFFF00"/>
                </a:solidFill>
              </a:rPr>
              <a:t>societies</a:t>
            </a:r>
            <a:r>
              <a:rPr lang="en-IN" sz="2000" dirty="0">
                <a:solidFill>
                  <a:schemeClr val="bg2"/>
                </a:solidFill>
              </a:rPr>
              <a:t> ... access to </a:t>
            </a:r>
            <a:r>
              <a:rPr lang="en-IN" sz="2000" b="1" i="1" dirty="0">
                <a:solidFill>
                  <a:srgbClr val="FFFF00"/>
                </a:solidFill>
              </a:rPr>
              <a:t>justice</a:t>
            </a:r>
            <a:r>
              <a:rPr lang="en-IN" sz="2000" dirty="0">
                <a:solidFill>
                  <a:schemeClr val="bg2"/>
                </a:solidFill>
              </a:rPr>
              <a:t> ... </a:t>
            </a:r>
            <a:r>
              <a:rPr lang="en-IN" sz="2000" dirty="0">
                <a:solidFill>
                  <a:srgbClr val="FFFF00"/>
                </a:solidFill>
              </a:rPr>
              <a:t>accountable</a:t>
            </a:r>
            <a:r>
              <a:rPr lang="en-IN" sz="2000" dirty="0">
                <a:solidFill>
                  <a:schemeClr val="bg2"/>
                </a:solidFill>
              </a:rPr>
              <a:t> and </a:t>
            </a:r>
            <a:r>
              <a:rPr lang="en-IN" sz="2000" dirty="0">
                <a:solidFill>
                  <a:srgbClr val="FFFF00"/>
                </a:solidFill>
              </a:rPr>
              <a:t>inclusive</a:t>
            </a:r>
            <a:r>
              <a:rPr lang="en-IN" sz="2000" dirty="0">
                <a:solidFill>
                  <a:schemeClr val="bg2"/>
                </a:solidFill>
              </a:rPr>
              <a:t> </a:t>
            </a:r>
            <a:r>
              <a:rPr lang="en-IN" sz="2000" b="1" i="1" dirty="0">
                <a:solidFill>
                  <a:srgbClr val="FFFF00"/>
                </a:solidFill>
              </a:rPr>
              <a:t>institutions.</a:t>
            </a:r>
            <a:r>
              <a:rPr lang="en-IN" sz="2000" dirty="0">
                <a:solidFill>
                  <a:schemeClr val="bg2"/>
                </a:solidFill>
              </a:rPr>
              <a:t> </a:t>
            </a:r>
          </a:p>
          <a:p>
            <a:pPr marL="457200" indent="-457200">
              <a:lnSpc>
                <a:spcPct val="160000"/>
              </a:lnSpc>
              <a:spcBef>
                <a:spcPts val="1200"/>
              </a:spcBef>
              <a:buFont typeface="+mj-lt"/>
              <a:buAutoNum type="arabicPeriod" startAt="15"/>
            </a:pPr>
            <a:r>
              <a:rPr lang="en-IN" sz="2000" b="1" i="1" dirty="0">
                <a:solidFill>
                  <a:schemeClr val="bg2"/>
                </a:solidFill>
              </a:rPr>
              <a:t>Strengthen </a:t>
            </a:r>
            <a:r>
              <a:rPr lang="en-IN" sz="2000" dirty="0">
                <a:solidFill>
                  <a:schemeClr val="bg2"/>
                </a:solidFill>
              </a:rPr>
              <a:t>the means of </a:t>
            </a:r>
            <a:r>
              <a:rPr lang="en-IN" sz="2000" dirty="0">
                <a:solidFill>
                  <a:srgbClr val="FFFF00"/>
                </a:solidFill>
              </a:rPr>
              <a:t>implementation</a:t>
            </a:r>
            <a:r>
              <a:rPr lang="en-IN" sz="2000" dirty="0">
                <a:solidFill>
                  <a:schemeClr val="bg2"/>
                </a:solidFill>
              </a:rPr>
              <a:t> and </a:t>
            </a:r>
            <a:r>
              <a:rPr lang="en-IN" sz="2000" b="1" i="1" dirty="0">
                <a:solidFill>
                  <a:schemeClr val="bg2"/>
                </a:solidFill>
              </a:rPr>
              <a:t>revitalize</a:t>
            </a:r>
            <a:r>
              <a:rPr lang="en-IN" sz="2000" dirty="0">
                <a:solidFill>
                  <a:schemeClr val="bg2"/>
                </a:solidFill>
              </a:rPr>
              <a:t> the</a:t>
            </a:r>
            <a:r>
              <a:rPr lang="en-IN" sz="2000" dirty="0">
                <a:solidFill>
                  <a:srgbClr val="FFFF00"/>
                </a:solidFill>
              </a:rPr>
              <a:t> global partnership</a:t>
            </a:r>
            <a:r>
              <a:rPr lang="en-IN" sz="2000" dirty="0">
                <a:solidFill>
                  <a:schemeClr val="bg2"/>
                </a:solidFill>
              </a:rPr>
              <a:t> for </a:t>
            </a:r>
            <a:r>
              <a:rPr lang="en-IN" sz="2000" b="1" i="1" dirty="0">
                <a:solidFill>
                  <a:srgbClr val="FFFF00"/>
                </a:solidFill>
              </a:rPr>
              <a:t>sustainable development</a:t>
            </a:r>
            <a:r>
              <a:rPr lang="en-IN" sz="2000" dirty="0">
                <a:solidFill>
                  <a:schemeClr val="bg2"/>
                </a:solidFill>
              </a:rPr>
              <a:t>. 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06E433B-8867-C5D3-7088-B06ADD035BDC}"/>
              </a:ext>
            </a:extLst>
          </p:cNvPr>
          <p:cNvCxnSpPr>
            <a:cxnSpLocks/>
          </p:cNvCxnSpPr>
          <p:nvPr/>
        </p:nvCxnSpPr>
        <p:spPr>
          <a:xfrm>
            <a:off x="6669384" y="1250066"/>
            <a:ext cx="0" cy="4676175"/>
          </a:xfrm>
          <a:prstGeom prst="line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9679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">
            <a:extLst>
              <a:ext uri="{FF2B5EF4-FFF2-40B4-BE49-F238E27FC236}">
                <a16:creationId xmlns:a16="http://schemas.microsoft.com/office/drawing/2014/main" id="{5C9552AA-EB5F-6A4A-A0C5-D1CC61336C26}"/>
              </a:ext>
            </a:extLst>
          </p:cNvPr>
          <p:cNvSpPr/>
          <p:nvPr/>
        </p:nvSpPr>
        <p:spPr>
          <a:xfrm>
            <a:off x="11751034" y="-14510"/>
            <a:ext cx="78107" cy="687250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defTabSz="309563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2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3F12E5-AA1D-DA41-8F82-5F2CCB56C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16116"/>
            <a:ext cx="12192000" cy="885373"/>
          </a:xfrm>
          <a:solidFill>
            <a:schemeClr val="bg1"/>
          </a:solidFill>
        </p:spPr>
        <p:txBody>
          <a:bodyPr>
            <a:normAutofit/>
          </a:bodyPr>
          <a:lstStyle/>
          <a:p>
            <a:pPr marL="187325"/>
            <a:r>
              <a:rPr lang="en-US" sz="3600" dirty="0">
                <a:solidFill>
                  <a:schemeClr val="accent6">
                    <a:lumMod val="50000"/>
                  </a:schemeClr>
                </a:solidFill>
                <a:latin typeface="Trebuchet MS" panose="020B0703020202090204" pitchFamily="34" charset="0"/>
              </a:rPr>
              <a:t>Sustainable Livelihoods Approach . . .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24C177-4047-054A-98B7-1BB59B97DC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707" y="1001489"/>
            <a:ext cx="11770410" cy="5856510"/>
          </a:xfrm>
        </p:spPr>
        <p:txBody>
          <a:bodyPr>
            <a:normAutofit/>
          </a:bodyPr>
          <a:lstStyle/>
          <a:p>
            <a:pPr marL="182563" indent="0">
              <a:lnSpc>
                <a:spcPct val="130000"/>
              </a:lnSpc>
              <a:buNone/>
            </a:pPr>
            <a:r>
              <a:rPr lang="en-IN" sz="1800" b="1" i="1" dirty="0">
                <a:solidFill>
                  <a:srgbClr val="FFFF00"/>
                </a:solidFill>
              </a:rPr>
              <a:t>Sustainable Livelihoods Approach </a:t>
            </a:r>
            <a:r>
              <a:rPr lang="en-IN" sz="1800" dirty="0">
                <a:solidFill>
                  <a:schemeClr val="bg1"/>
                </a:solidFill>
              </a:rPr>
              <a:t>is a </a:t>
            </a:r>
            <a:r>
              <a:rPr lang="en-IN" sz="18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way of thinking </a:t>
            </a:r>
            <a:r>
              <a:rPr lang="en-IN" sz="1800" dirty="0">
                <a:solidFill>
                  <a:schemeClr val="bg1"/>
                </a:solidFill>
              </a:rPr>
              <a:t>about </a:t>
            </a:r>
          </a:p>
          <a:p>
            <a:pPr marL="182563" indent="798513">
              <a:lnSpc>
                <a:spcPct val="130000"/>
              </a:lnSpc>
              <a:buNone/>
            </a:pPr>
            <a:r>
              <a:rPr lang="en-IN" sz="1800" dirty="0">
                <a:solidFill>
                  <a:schemeClr val="bg1"/>
                </a:solidFill>
              </a:rPr>
              <a:t>the </a:t>
            </a:r>
            <a:r>
              <a:rPr lang="en-IN" sz="18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objectives, scope, and priorities </a:t>
            </a:r>
            <a:r>
              <a:rPr lang="en-IN" sz="1800" dirty="0">
                <a:solidFill>
                  <a:schemeClr val="bg1"/>
                </a:solidFill>
              </a:rPr>
              <a:t>for </a:t>
            </a:r>
            <a:r>
              <a:rPr lang="en-IN" sz="1800" b="1" i="1" dirty="0">
                <a:solidFill>
                  <a:srgbClr val="92D050"/>
                </a:solidFill>
              </a:rPr>
              <a:t>development</a:t>
            </a:r>
            <a:r>
              <a:rPr lang="en-IN" sz="1800" b="1" i="1" dirty="0">
                <a:solidFill>
                  <a:schemeClr val="bg1"/>
                </a:solidFill>
              </a:rPr>
              <a:t> </a:t>
            </a:r>
            <a:r>
              <a:rPr lang="en-IN" sz="1800" b="1" i="1" dirty="0">
                <a:solidFill>
                  <a:srgbClr val="00B0F0"/>
                </a:solidFill>
              </a:rPr>
              <a:t>activities</a:t>
            </a:r>
            <a:r>
              <a:rPr lang="en-IN" sz="1800" dirty="0">
                <a:solidFill>
                  <a:schemeClr val="bg1"/>
                </a:solidFill>
              </a:rPr>
              <a:t>. </a:t>
            </a:r>
          </a:p>
          <a:p>
            <a:pPr marL="182563" indent="0">
              <a:lnSpc>
                <a:spcPct val="130000"/>
              </a:lnSpc>
              <a:buNone/>
            </a:pPr>
            <a:r>
              <a:rPr lang="en-IN" sz="1800" dirty="0">
                <a:solidFill>
                  <a:schemeClr val="bg1"/>
                </a:solidFill>
              </a:rPr>
              <a:t>It is based on thinking about </a:t>
            </a:r>
            <a:r>
              <a:rPr lang="en-IN" sz="1800" b="1" i="1" dirty="0">
                <a:solidFill>
                  <a:schemeClr val="bg1"/>
                </a:solidFill>
              </a:rPr>
              <a:t>how the </a:t>
            </a:r>
            <a:r>
              <a:rPr lang="en-IN" sz="1800" b="1" i="1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poor </a:t>
            </a:r>
            <a:r>
              <a:rPr lang="en-IN" sz="1800" dirty="0">
                <a:solidFill>
                  <a:schemeClr val="bg1"/>
                </a:solidFill>
              </a:rPr>
              <a:t>and </a:t>
            </a:r>
            <a:r>
              <a:rPr lang="en-IN" sz="1800" b="1" i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vulnerable</a:t>
            </a:r>
            <a:r>
              <a:rPr lang="en-IN" sz="1800" dirty="0">
                <a:solidFill>
                  <a:schemeClr val="bg1"/>
                </a:solidFill>
              </a:rPr>
              <a:t> </a:t>
            </a:r>
            <a:r>
              <a:rPr lang="en-IN" sz="1800" b="1" i="1" dirty="0">
                <a:solidFill>
                  <a:schemeClr val="bg1"/>
                </a:solidFill>
              </a:rPr>
              <a:t>live</a:t>
            </a:r>
            <a:r>
              <a:rPr lang="en-IN" sz="1800" dirty="0">
                <a:solidFill>
                  <a:schemeClr val="bg1"/>
                </a:solidFill>
              </a:rPr>
              <a:t> their </a:t>
            </a:r>
            <a:r>
              <a:rPr lang="en-IN" sz="1800" b="1" i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lives </a:t>
            </a:r>
          </a:p>
          <a:p>
            <a:pPr marL="1112838" indent="0">
              <a:lnSpc>
                <a:spcPct val="130000"/>
              </a:lnSpc>
              <a:buNone/>
            </a:pPr>
            <a:r>
              <a:rPr lang="en-IN" sz="1800" dirty="0">
                <a:solidFill>
                  <a:schemeClr val="bg1"/>
                </a:solidFill>
              </a:rPr>
              <a:t>and the </a:t>
            </a:r>
            <a:r>
              <a:rPr lang="en-IN" sz="1800" b="1" i="1" dirty="0">
                <a:solidFill>
                  <a:schemeClr val="bg1"/>
                </a:solidFill>
              </a:rPr>
              <a:t>importance o</a:t>
            </a:r>
            <a:r>
              <a:rPr lang="en-IN" sz="1800" dirty="0">
                <a:solidFill>
                  <a:schemeClr val="bg1"/>
                </a:solidFill>
              </a:rPr>
              <a:t>f </a:t>
            </a:r>
            <a:r>
              <a:rPr lang="en-IN" sz="1800" b="1" i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policies</a:t>
            </a:r>
            <a:r>
              <a:rPr lang="en-IN" sz="1800" dirty="0">
                <a:solidFill>
                  <a:schemeClr val="bg1"/>
                </a:solidFill>
              </a:rPr>
              <a:t> and </a:t>
            </a:r>
            <a:r>
              <a:rPr lang="en-IN" sz="1800" b="1" i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institutions. </a:t>
            </a:r>
          </a:p>
          <a:p>
            <a:pPr marL="182563" indent="0">
              <a:lnSpc>
                <a:spcPct val="130000"/>
              </a:lnSpc>
              <a:buNone/>
            </a:pPr>
            <a:r>
              <a:rPr lang="en-IN" sz="1800" dirty="0">
                <a:solidFill>
                  <a:schemeClr val="bg1"/>
                </a:solidFill>
              </a:rPr>
              <a:t>It </a:t>
            </a:r>
            <a:r>
              <a:rPr lang="en-IN" sz="1800" b="1" i="1" dirty="0">
                <a:solidFill>
                  <a:schemeClr val="bg1"/>
                </a:solidFill>
              </a:rPr>
              <a:t>helps formulate </a:t>
            </a:r>
            <a:r>
              <a:rPr lang="en-IN" sz="1800" b="1" i="1" dirty="0">
                <a:solidFill>
                  <a:srgbClr val="92D050"/>
                </a:solidFill>
              </a:rPr>
              <a:t>development</a:t>
            </a:r>
            <a:r>
              <a:rPr lang="en-IN" sz="1800" b="1" i="1" dirty="0">
                <a:solidFill>
                  <a:schemeClr val="bg1"/>
                </a:solidFill>
              </a:rPr>
              <a:t> </a:t>
            </a:r>
            <a:r>
              <a:rPr lang="en-IN" sz="1800" b="1" i="1" dirty="0">
                <a:solidFill>
                  <a:srgbClr val="00B0F0"/>
                </a:solidFill>
              </a:rPr>
              <a:t>activities </a:t>
            </a:r>
            <a:r>
              <a:rPr lang="en-IN" sz="1800" dirty="0">
                <a:solidFill>
                  <a:schemeClr val="bg1"/>
                </a:solidFill>
              </a:rPr>
              <a:t>that are:. </a:t>
            </a:r>
          </a:p>
          <a:p>
            <a:pPr marL="758825" indent="-288925">
              <a:lnSpc>
                <a:spcPct val="130000"/>
              </a:lnSpc>
            </a:pPr>
            <a:r>
              <a:rPr lang="en-IN" sz="18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People-</a:t>
            </a:r>
            <a:r>
              <a:rPr lang="en-IN" sz="1800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centered</a:t>
            </a:r>
            <a:r>
              <a:rPr lang="en-IN" sz="18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</a:p>
          <a:p>
            <a:pPr marL="758825" indent="-288925">
              <a:lnSpc>
                <a:spcPct val="130000"/>
              </a:lnSpc>
            </a:pPr>
            <a:r>
              <a:rPr lang="en-IN" sz="1800" dirty="0">
                <a:solidFill>
                  <a:srgbClr val="92D050"/>
                </a:solidFill>
              </a:rPr>
              <a:t>Responsive and participatory </a:t>
            </a:r>
          </a:p>
          <a:p>
            <a:pPr marL="758825" indent="-288925">
              <a:lnSpc>
                <a:spcPct val="130000"/>
              </a:lnSpc>
            </a:pPr>
            <a:r>
              <a:rPr lang="en-IN" sz="18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Multilevel</a:t>
            </a:r>
            <a:r>
              <a:rPr lang="en-IN" sz="1800" dirty="0">
                <a:solidFill>
                  <a:schemeClr val="bg1"/>
                </a:solidFill>
              </a:rPr>
              <a:t> </a:t>
            </a:r>
          </a:p>
          <a:p>
            <a:pPr marL="758825" indent="-288925">
              <a:lnSpc>
                <a:spcPct val="130000"/>
              </a:lnSpc>
            </a:pPr>
            <a:r>
              <a:rPr lang="en-IN" sz="1800" dirty="0">
                <a:solidFill>
                  <a:srgbClr val="00B0F0"/>
                </a:solidFill>
              </a:rPr>
              <a:t>Conducted in partnership with the </a:t>
            </a:r>
            <a:r>
              <a:rPr lang="en-IN" sz="18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public </a:t>
            </a:r>
            <a:r>
              <a:rPr lang="en-IN" sz="1800" dirty="0">
                <a:solidFill>
                  <a:srgbClr val="00B0F0"/>
                </a:solidFill>
              </a:rPr>
              <a:t>and </a:t>
            </a:r>
            <a:r>
              <a:rPr lang="en-IN" sz="18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private sectors </a:t>
            </a:r>
          </a:p>
          <a:p>
            <a:pPr marL="758825" indent="-288925">
              <a:lnSpc>
                <a:spcPct val="130000"/>
              </a:lnSpc>
            </a:pPr>
            <a:r>
              <a:rPr lang="en-IN" sz="18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Dynamic </a:t>
            </a:r>
          </a:p>
          <a:p>
            <a:pPr marL="758825" indent="-288925">
              <a:lnSpc>
                <a:spcPct val="130000"/>
              </a:lnSpc>
            </a:pPr>
            <a:r>
              <a:rPr lang="en-IN" sz="1800" dirty="0">
                <a:solidFill>
                  <a:srgbClr val="FF8B2A"/>
                </a:solidFill>
              </a:rPr>
              <a:t>Sustainable </a:t>
            </a:r>
          </a:p>
          <a:p>
            <a:pPr marL="182563" indent="0">
              <a:lnSpc>
                <a:spcPct val="140000"/>
              </a:lnSpc>
              <a:spcBef>
                <a:spcPts val="1200"/>
              </a:spcBef>
              <a:buNone/>
            </a:pPr>
            <a:endParaRPr lang="en-IN" sz="1800" dirty="0">
              <a:solidFill>
                <a:schemeClr val="bg1"/>
              </a:solidFill>
            </a:endParaRPr>
          </a:p>
          <a:p>
            <a:pPr marL="582613" indent="-217488">
              <a:lnSpc>
                <a:spcPct val="140000"/>
              </a:lnSpc>
              <a:spcBef>
                <a:spcPts val="1200"/>
              </a:spcBef>
            </a:pPr>
            <a:endParaRPr lang="en-IN" sz="1800" dirty="0">
              <a:solidFill>
                <a:schemeClr val="bg1"/>
              </a:solidFill>
            </a:endParaRPr>
          </a:p>
        </p:txBody>
      </p:sp>
      <p:sp>
        <p:nvSpPr>
          <p:cNvPr id="5" name="Rectangle">
            <a:extLst>
              <a:ext uri="{FF2B5EF4-FFF2-40B4-BE49-F238E27FC236}">
                <a16:creationId xmlns:a16="http://schemas.microsoft.com/office/drawing/2014/main" id="{2D91EB21-04C4-F549-9040-B3D4CD33CACC}"/>
              </a:ext>
            </a:extLst>
          </p:cNvPr>
          <p:cNvSpPr/>
          <p:nvPr/>
        </p:nvSpPr>
        <p:spPr>
          <a:xfrm>
            <a:off x="11979823" y="-23128"/>
            <a:ext cx="107470" cy="6872509"/>
          </a:xfrm>
          <a:prstGeom prst="rect">
            <a:avLst/>
          </a:prstGeom>
          <a:solidFill>
            <a:schemeClr val="accent6">
              <a:lumMod val="75000"/>
            </a:schemeClr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defTabSz="309563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200"/>
          </a:p>
        </p:txBody>
      </p:sp>
    </p:spTree>
    <p:extLst>
      <p:ext uri="{BB962C8B-B14F-4D97-AF65-F5344CB8AC3E}">
        <p14:creationId xmlns:p14="http://schemas.microsoft.com/office/powerpoint/2010/main" val="1323850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">
            <a:extLst>
              <a:ext uri="{FF2B5EF4-FFF2-40B4-BE49-F238E27FC236}">
                <a16:creationId xmlns:a16="http://schemas.microsoft.com/office/drawing/2014/main" id="{5C9552AA-EB5F-6A4A-A0C5-D1CC61336C26}"/>
              </a:ext>
            </a:extLst>
          </p:cNvPr>
          <p:cNvSpPr/>
          <p:nvPr/>
        </p:nvSpPr>
        <p:spPr>
          <a:xfrm>
            <a:off x="11751034" y="-14510"/>
            <a:ext cx="78107" cy="687250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defTabSz="309563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2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3F12E5-AA1D-DA41-8F82-5F2CCB56C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16116"/>
            <a:ext cx="12192000" cy="885373"/>
          </a:xfrm>
          <a:solidFill>
            <a:schemeClr val="bg1"/>
          </a:solidFill>
        </p:spPr>
        <p:txBody>
          <a:bodyPr>
            <a:normAutofit/>
          </a:bodyPr>
          <a:lstStyle/>
          <a:p>
            <a:pPr marL="187325"/>
            <a:r>
              <a:rPr lang="en-US" sz="3600" dirty="0">
                <a:solidFill>
                  <a:schemeClr val="accent6">
                    <a:lumMod val="50000"/>
                  </a:schemeClr>
                </a:solidFill>
                <a:latin typeface="Trebuchet MS" panose="020B0703020202090204" pitchFamily="34" charset="0"/>
              </a:rPr>
              <a:t>Sustainable Livelihoods Approach . . .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24C177-4047-054A-98B7-1BB59B97DC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707" y="1001489"/>
            <a:ext cx="11770410" cy="5856510"/>
          </a:xfrm>
        </p:spPr>
        <p:txBody>
          <a:bodyPr>
            <a:normAutofit/>
          </a:bodyPr>
          <a:lstStyle/>
          <a:p>
            <a:pPr>
              <a:lnSpc>
                <a:spcPct val="130000"/>
              </a:lnSpc>
            </a:pPr>
            <a:r>
              <a:rPr lang="en-US" sz="1800" b="1" i="1" dirty="0">
                <a:solidFill>
                  <a:srgbClr val="FFFF00"/>
                </a:solidFill>
              </a:rPr>
              <a:t>Livelihood Needs</a:t>
            </a:r>
            <a:r>
              <a:rPr lang="en-US" sz="1800" dirty="0">
                <a:solidFill>
                  <a:schemeClr val="bg1"/>
                </a:solidFill>
              </a:rPr>
              <a:t>: Whatever is </a:t>
            </a:r>
            <a:r>
              <a:rPr lang="en-US" sz="18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sought </a:t>
            </a:r>
            <a:r>
              <a:rPr lang="en-US" sz="1800" dirty="0">
                <a:solidFill>
                  <a:schemeClr val="bg1"/>
                </a:solidFill>
              </a:rPr>
              <a:t>or </a:t>
            </a:r>
            <a:r>
              <a:rPr lang="en-US" sz="18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desired </a:t>
            </a:r>
            <a:r>
              <a:rPr lang="en-US" sz="1800" dirty="0">
                <a:solidFill>
                  <a:schemeClr val="bg1"/>
                </a:solidFill>
              </a:rPr>
              <a:t>or </a:t>
            </a:r>
            <a:r>
              <a:rPr lang="en-US" sz="1800" dirty="0">
                <a:solidFill>
                  <a:schemeClr val="accent2">
                    <a:lumMod val="75000"/>
                  </a:schemeClr>
                </a:solidFill>
              </a:rPr>
              <a:t>needed</a:t>
            </a:r>
            <a:r>
              <a:rPr lang="en-US" sz="1800" dirty="0">
                <a:solidFill>
                  <a:schemeClr val="bg1"/>
                </a:solidFill>
              </a:rPr>
              <a:t> in order to </a:t>
            </a:r>
          </a:p>
          <a:p>
            <a:pPr marL="536575" indent="-209550">
              <a:lnSpc>
                <a:spcPct val="130000"/>
              </a:lnSpc>
            </a:pPr>
            <a:r>
              <a:rPr lang="en-US" sz="1800" b="1" i="1" dirty="0">
                <a:solidFill>
                  <a:schemeClr val="bg1"/>
                </a:solidFill>
              </a:rPr>
              <a:t>live/ conduct </a:t>
            </a:r>
            <a:r>
              <a:rPr lang="en-US" sz="1800" dirty="0">
                <a:solidFill>
                  <a:schemeClr val="bg1"/>
                </a:solidFill>
              </a:rPr>
              <a:t>life of members of family as per the </a:t>
            </a:r>
            <a:r>
              <a:rPr lang="en-US" sz="18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standard of living </a:t>
            </a:r>
            <a:r>
              <a:rPr lang="en-US" sz="1800" dirty="0">
                <a:solidFill>
                  <a:schemeClr val="bg1"/>
                </a:solidFill>
              </a:rPr>
              <a:t>decided or sought. </a:t>
            </a:r>
            <a:endParaRPr lang="en-IN" sz="1800" dirty="0">
              <a:solidFill>
                <a:schemeClr val="bg1"/>
              </a:solidFill>
            </a:endParaRPr>
          </a:p>
          <a:p>
            <a:pPr>
              <a:lnSpc>
                <a:spcPct val="130000"/>
              </a:lnSpc>
            </a:pPr>
            <a:r>
              <a:rPr lang="en-US" sz="1800" b="1" i="1" dirty="0">
                <a:solidFill>
                  <a:srgbClr val="FFFF00"/>
                </a:solidFill>
              </a:rPr>
              <a:t>Livelihood Needs: </a:t>
            </a:r>
            <a:r>
              <a:rPr lang="en-US" sz="1800" dirty="0">
                <a:solidFill>
                  <a:schemeClr val="bg1"/>
                </a:solidFill>
              </a:rPr>
              <a:t>In </a:t>
            </a:r>
            <a:r>
              <a:rPr lang="en-US" sz="1800" b="1" i="1" dirty="0">
                <a:solidFill>
                  <a:srgbClr val="FFC000"/>
                </a:solidFill>
              </a:rPr>
              <a:t>tangible</a:t>
            </a:r>
            <a:r>
              <a:rPr lang="en-US" sz="1800" dirty="0">
                <a:solidFill>
                  <a:schemeClr val="bg1"/>
                </a:solidFill>
              </a:rPr>
              <a:t> form (food for hunger, water for thirst) </a:t>
            </a:r>
          </a:p>
          <a:p>
            <a:pPr marL="536575" indent="-223838">
              <a:lnSpc>
                <a:spcPct val="130000"/>
              </a:lnSpc>
            </a:pPr>
            <a:r>
              <a:rPr lang="en-US" sz="1800" dirty="0">
                <a:solidFill>
                  <a:schemeClr val="bg1"/>
                </a:solidFill>
              </a:rPr>
              <a:t>or</a:t>
            </a:r>
            <a:r>
              <a:rPr lang="en-US" sz="1800" b="1" i="1" dirty="0">
                <a:solidFill>
                  <a:srgbClr val="92D050"/>
                </a:solidFill>
              </a:rPr>
              <a:t> intangible </a:t>
            </a:r>
            <a:r>
              <a:rPr lang="en-US" sz="1800" dirty="0">
                <a:solidFill>
                  <a:schemeClr val="bg1"/>
                </a:solidFill>
              </a:rPr>
              <a:t>form (entertainment, protection from nature, protection from social actors).</a:t>
            </a:r>
            <a:endParaRPr lang="en-IN" sz="1800" dirty="0">
              <a:solidFill>
                <a:schemeClr val="bg1"/>
              </a:solidFill>
            </a:endParaRPr>
          </a:p>
          <a:p>
            <a:pPr>
              <a:lnSpc>
                <a:spcPct val="130000"/>
              </a:lnSpc>
            </a:pPr>
            <a:r>
              <a:rPr lang="en-US" sz="1800" b="1" i="1" dirty="0">
                <a:solidFill>
                  <a:srgbClr val="FFFF00"/>
                </a:solidFill>
              </a:rPr>
              <a:t>Livelihood Resources</a:t>
            </a:r>
            <a:r>
              <a:rPr lang="en-US" sz="1800" u="sng" dirty="0">
                <a:solidFill>
                  <a:schemeClr val="bg1"/>
                </a:solidFill>
              </a:rPr>
              <a:t>:</a:t>
            </a:r>
            <a:r>
              <a:rPr lang="en-US" sz="1800" dirty="0">
                <a:solidFill>
                  <a:schemeClr val="bg1"/>
                </a:solidFill>
              </a:rPr>
              <a:t> All </a:t>
            </a:r>
            <a:r>
              <a:rPr lang="en-US" sz="1800" b="1" i="1" dirty="0">
                <a:solidFill>
                  <a:srgbClr val="FFC000"/>
                </a:solidFill>
              </a:rPr>
              <a:t>tangible</a:t>
            </a:r>
            <a:r>
              <a:rPr lang="en-US" sz="1800" dirty="0">
                <a:solidFill>
                  <a:schemeClr val="bg1"/>
                </a:solidFill>
              </a:rPr>
              <a:t> (firewood for cooking food) or </a:t>
            </a:r>
            <a:r>
              <a:rPr lang="en-US" sz="1800" b="1" i="1" dirty="0">
                <a:solidFill>
                  <a:srgbClr val="92D050"/>
                </a:solidFill>
              </a:rPr>
              <a:t> intangible </a:t>
            </a:r>
            <a:r>
              <a:rPr lang="en-US" sz="1800" dirty="0">
                <a:solidFill>
                  <a:schemeClr val="bg1"/>
                </a:solidFill>
              </a:rPr>
              <a:t> (comforting music)</a:t>
            </a:r>
            <a:r>
              <a:rPr lang="en-US" sz="1800" b="1" i="1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 things </a:t>
            </a:r>
            <a:r>
              <a:rPr lang="en-US" sz="1800" dirty="0">
                <a:solidFill>
                  <a:schemeClr val="bg1"/>
                </a:solidFill>
              </a:rPr>
              <a:t>and </a:t>
            </a:r>
            <a:r>
              <a:rPr lang="en-US" sz="1800" b="1" i="1" dirty="0">
                <a:solidFill>
                  <a:schemeClr val="accent2">
                    <a:lumMod val="75000"/>
                  </a:schemeClr>
                </a:solidFill>
              </a:rPr>
              <a:t>items</a:t>
            </a:r>
          </a:p>
          <a:p>
            <a:pPr marL="588963" indent="-276225">
              <a:lnSpc>
                <a:spcPct val="130000"/>
              </a:lnSpc>
            </a:pPr>
            <a:r>
              <a:rPr lang="en-US" sz="1800" b="1" i="1" dirty="0">
                <a:solidFill>
                  <a:schemeClr val="bg1"/>
                </a:solidFill>
              </a:rPr>
              <a:t>needed to satisfy </a:t>
            </a:r>
            <a:r>
              <a:rPr lang="en-US" sz="1800" dirty="0">
                <a:solidFill>
                  <a:schemeClr val="bg1"/>
                </a:solidFill>
              </a:rPr>
              <a:t>the </a:t>
            </a:r>
            <a:r>
              <a:rPr lang="en-US" sz="1800" b="1" i="1" dirty="0">
                <a:solidFill>
                  <a:srgbClr val="FFFF00"/>
                </a:solidFill>
              </a:rPr>
              <a:t>Livelihood Needs</a:t>
            </a:r>
            <a:r>
              <a:rPr lang="en-US" sz="1800" dirty="0">
                <a:solidFill>
                  <a:schemeClr val="bg1"/>
                </a:solidFill>
              </a:rPr>
              <a:t>(such as food, shelter, education, entertainment, etc.).</a:t>
            </a:r>
            <a:endParaRPr lang="en-IN" sz="1800" dirty="0">
              <a:solidFill>
                <a:schemeClr val="bg1"/>
              </a:solidFill>
            </a:endParaRPr>
          </a:p>
          <a:p>
            <a:pPr>
              <a:lnSpc>
                <a:spcPct val="130000"/>
              </a:lnSpc>
            </a:pPr>
            <a:r>
              <a:rPr lang="en-US" sz="1800" b="1" i="1" dirty="0">
                <a:solidFill>
                  <a:srgbClr val="FFFF00"/>
                </a:solidFill>
              </a:rPr>
              <a:t>Livelihood Resources </a:t>
            </a:r>
            <a:r>
              <a:rPr lang="en-US" sz="1800" b="1" i="1" dirty="0">
                <a:solidFill>
                  <a:schemeClr val="bg1"/>
                </a:solidFill>
              </a:rPr>
              <a:t>could be obtained </a:t>
            </a:r>
            <a:r>
              <a:rPr lang="en-US" sz="1800" dirty="0">
                <a:solidFill>
                  <a:schemeClr val="bg1"/>
                </a:solidFill>
              </a:rPr>
              <a:t>in diverse manners: </a:t>
            </a:r>
            <a:endParaRPr lang="en-IN" sz="1800" dirty="0">
              <a:solidFill>
                <a:schemeClr val="bg1"/>
              </a:solidFill>
            </a:endParaRPr>
          </a:p>
          <a:p>
            <a:pPr marL="1335088" lvl="0" indent="-301625">
              <a:lnSpc>
                <a:spcPct val="130000"/>
              </a:lnSpc>
            </a:pPr>
            <a:r>
              <a:rPr lang="en-US" sz="1800" dirty="0">
                <a:solidFill>
                  <a:schemeClr val="bg1"/>
                </a:solidFill>
              </a:rPr>
              <a:t>directly </a:t>
            </a:r>
            <a:r>
              <a:rPr lang="en-US" sz="18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drawn from surroundings </a:t>
            </a:r>
            <a:r>
              <a:rPr lang="en-US" sz="1800" dirty="0">
                <a:solidFill>
                  <a:schemeClr val="bg1"/>
                </a:solidFill>
              </a:rPr>
              <a:t>(e.g., firewood from surrounding vegetation) </a:t>
            </a:r>
            <a:endParaRPr lang="en-IN" sz="1800" dirty="0">
              <a:solidFill>
                <a:schemeClr val="bg1"/>
              </a:solidFill>
            </a:endParaRPr>
          </a:p>
          <a:p>
            <a:pPr marL="1335088" lvl="0" indent="-301625">
              <a:lnSpc>
                <a:spcPct val="130000"/>
              </a:lnSpc>
            </a:pPr>
            <a:r>
              <a:rPr lang="en-US" sz="1800" dirty="0">
                <a:solidFill>
                  <a:schemeClr val="bg1"/>
                </a:solidFill>
              </a:rPr>
              <a:t>or could be </a:t>
            </a:r>
            <a:r>
              <a:rPr lang="en-US" sz="18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bought by paying money </a:t>
            </a:r>
            <a:r>
              <a:rPr lang="en-US" sz="1800" dirty="0">
                <a:solidFill>
                  <a:schemeClr val="bg1"/>
                </a:solidFill>
              </a:rPr>
              <a:t>or through </a:t>
            </a:r>
            <a:r>
              <a:rPr lang="en-US" sz="18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barter exchange</a:t>
            </a:r>
            <a:endParaRPr lang="en-IN" sz="18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pPr marL="1335088" lvl="0" indent="-301625">
              <a:lnSpc>
                <a:spcPct val="130000"/>
              </a:lnSpc>
            </a:pPr>
            <a:r>
              <a:rPr lang="en-US" sz="1800" dirty="0">
                <a:solidFill>
                  <a:schemeClr val="bg1"/>
                </a:solidFill>
              </a:rPr>
              <a:t>or through </a:t>
            </a:r>
            <a:r>
              <a:rPr lang="en-US" sz="18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gifts or sharing. </a:t>
            </a:r>
            <a:endParaRPr lang="en-IN" sz="18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pPr>
              <a:lnSpc>
                <a:spcPct val="130000"/>
              </a:lnSpc>
            </a:pPr>
            <a:endParaRPr lang="en-IN" sz="1800" dirty="0">
              <a:solidFill>
                <a:schemeClr val="bg1"/>
              </a:solidFill>
            </a:endParaRPr>
          </a:p>
          <a:p>
            <a:pPr marL="182563" indent="0">
              <a:lnSpc>
                <a:spcPct val="130000"/>
              </a:lnSpc>
              <a:buNone/>
            </a:pPr>
            <a:endParaRPr lang="en-IN" sz="1800" dirty="0">
              <a:solidFill>
                <a:schemeClr val="bg1"/>
              </a:solidFill>
            </a:endParaRPr>
          </a:p>
          <a:p>
            <a:pPr marL="582613" indent="-217488">
              <a:lnSpc>
                <a:spcPct val="130000"/>
              </a:lnSpc>
            </a:pPr>
            <a:endParaRPr lang="en-IN" sz="1800" dirty="0">
              <a:solidFill>
                <a:schemeClr val="bg1"/>
              </a:solidFill>
            </a:endParaRPr>
          </a:p>
        </p:txBody>
      </p:sp>
      <p:sp>
        <p:nvSpPr>
          <p:cNvPr id="5" name="Rectangle">
            <a:extLst>
              <a:ext uri="{FF2B5EF4-FFF2-40B4-BE49-F238E27FC236}">
                <a16:creationId xmlns:a16="http://schemas.microsoft.com/office/drawing/2014/main" id="{2D91EB21-04C4-F549-9040-B3D4CD33CACC}"/>
              </a:ext>
            </a:extLst>
          </p:cNvPr>
          <p:cNvSpPr/>
          <p:nvPr/>
        </p:nvSpPr>
        <p:spPr>
          <a:xfrm>
            <a:off x="11979823" y="-23128"/>
            <a:ext cx="107470" cy="6872509"/>
          </a:xfrm>
          <a:prstGeom prst="rect">
            <a:avLst/>
          </a:prstGeom>
          <a:solidFill>
            <a:schemeClr val="accent6">
              <a:lumMod val="75000"/>
            </a:schemeClr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defTabSz="309563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200"/>
          </a:p>
        </p:txBody>
      </p:sp>
    </p:spTree>
    <p:extLst>
      <p:ext uri="{BB962C8B-B14F-4D97-AF65-F5344CB8AC3E}">
        <p14:creationId xmlns:p14="http://schemas.microsoft.com/office/powerpoint/2010/main" val="4044765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">
            <a:extLst>
              <a:ext uri="{FF2B5EF4-FFF2-40B4-BE49-F238E27FC236}">
                <a16:creationId xmlns:a16="http://schemas.microsoft.com/office/drawing/2014/main" id="{5C9552AA-EB5F-6A4A-A0C5-D1CC61336C26}"/>
              </a:ext>
            </a:extLst>
          </p:cNvPr>
          <p:cNvSpPr/>
          <p:nvPr/>
        </p:nvSpPr>
        <p:spPr>
          <a:xfrm>
            <a:off x="11751034" y="-14510"/>
            <a:ext cx="78107" cy="687250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defTabSz="309563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2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3F12E5-AA1D-DA41-8F82-5F2CCB56C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16116"/>
            <a:ext cx="12192000" cy="885373"/>
          </a:xfrm>
          <a:solidFill>
            <a:schemeClr val="bg1"/>
          </a:solidFill>
        </p:spPr>
        <p:txBody>
          <a:bodyPr>
            <a:normAutofit/>
          </a:bodyPr>
          <a:lstStyle/>
          <a:p>
            <a:pPr marL="187325"/>
            <a:r>
              <a:rPr lang="en-US" sz="3600" dirty="0">
                <a:solidFill>
                  <a:schemeClr val="accent6">
                    <a:lumMod val="50000"/>
                  </a:schemeClr>
                </a:solidFill>
                <a:latin typeface="Trebuchet MS" panose="020B0703020202090204" pitchFamily="34" charset="0"/>
              </a:rPr>
              <a:t>Sustainable Livelihoods Approach . . .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24C177-4047-054A-98B7-1BB59B97DC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707" y="1001489"/>
            <a:ext cx="11770410" cy="5856510"/>
          </a:xfrm>
        </p:spPr>
        <p:txBody>
          <a:bodyPr>
            <a:normAutofit/>
          </a:bodyPr>
          <a:lstStyle/>
          <a:p>
            <a:pPr>
              <a:lnSpc>
                <a:spcPct val="130000"/>
              </a:lnSpc>
            </a:pPr>
            <a:r>
              <a:rPr lang="en-US" sz="1800" b="1" i="1" dirty="0">
                <a:solidFill>
                  <a:srgbClr val="FFFF00"/>
                </a:solidFill>
                <a:effectLst/>
                <a:ea typeface="Calibri" panose="020F0502020204030204" pitchFamily="34" charset="0"/>
                <a:cs typeface="Mangal" panose="02040503050203030202" pitchFamily="18" charset="0"/>
              </a:rPr>
              <a:t>Livelihood Activities</a:t>
            </a:r>
            <a:r>
              <a:rPr lang="en-US" sz="1800" u="sng" dirty="0">
                <a:solidFill>
                  <a:schemeClr val="bg1"/>
                </a:solidFill>
                <a:effectLst/>
                <a:ea typeface="Calibri" panose="020F0502020204030204" pitchFamily="34" charset="0"/>
                <a:cs typeface="Mangal" panose="02040503050203030202" pitchFamily="18" charset="0"/>
              </a:rPr>
              <a:t>: </a:t>
            </a:r>
            <a:r>
              <a:rPr lang="en-US" sz="1800" dirty="0">
                <a:solidFill>
                  <a:schemeClr val="bg1"/>
                </a:solidFill>
                <a:effectLst/>
                <a:ea typeface="Calibri" panose="020F0502020204030204" pitchFamily="34" charset="0"/>
                <a:cs typeface="Mangal" panose="02040503050203030202" pitchFamily="18" charset="0"/>
              </a:rPr>
              <a:t>These are the activities conducted </a:t>
            </a:r>
          </a:p>
          <a:p>
            <a:pPr marL="2722563" indent="-366713">
              <a:lnSpc>
                <a:spcPct val="130000"/>
              </a:lnSpc>
            </a:pPr>
            <a:r>
              <a:rPr lang="en-US" sz="1800" dirty="0">
                <a:solidFill>
                  <a:schemeClr val="bg1"/>
                </a:solidFill>
                <a:effectLst/>
                <a:ea typeface="Calibri" panose="020F0502020204030204" pitchFamily="34" charset="0"/>
                <a:cs typeface="Mangal" panose="02040503050203030202" pitchFamily="18" charset="0"/>
              </a:rPr>
              <a:t>to </a:t>
            </a:r>
            <a:r>
              <a:rPr lang="en-US" sz="1800" b="1" i="1" dirty="0">
                <a:solidFill>
                  <a:schemeClr val="bg1"/>
                </a:solidFill>
                <a:effectLst/>
                <a:ea typeface="Calibri" panose="020F0502020204030204" pitchFamily="34" charset="0"/>
                <a:cs typeface="Mangal" panose="02040503050203030202" pitchFamily="18" charset="0"/>
              </a:rPr>
              <a:t>obtain and/or process </a:t>
            </a:r>
            <a:r>
              <a:rPr lang="en-US" sz="1800" b="1" i="1" dirty="0">
                <a:solidFill>
                  <a:srgbClr val="FFFF00"/>
                </a:solidFill>
                <a:effectLst/>
                <a:ea typeface="Calibri" panose="020F0502020204030204" pitchFamily="34" charset="0"/>
                <a:cs typeface="Mangal" panose="02040503050203030202" pitchFamily="18" charset="0"/>
              </a:rPr>
              <a:t>livelihoods resources </a:t>
            </a:r>
          </a:p>
          <a:p>
            <a:pPr marL="3167063" indent="-366713">
              <a:lnSpc>
                <a:spcPct val="130000"/>
              </a:lnSpc>
            </a:pPr>
            <a:r>
              <a:rPr lang="en-US" sz="1800" dirty="0">
                <a:solidFill>
                  <a:schemeClr val="bg1"/>
                </a:solidFill>
                <a:effectLst/>
                <a:ea typeface="Calibri" panose="020F0502020204030204" pitchFamily="34" charset="0"/>
                <a:cs typeface="Mangal" panose="02040503050203030202" pitchFamily="18" charset="0"/>
              </a:rPr>
              <a:t>in order </a:t>
            </a:r>
            <a:r>
              <a:rPr lang="en-US" sz="1800" b="1" i="1" dirty="0">
                <a:solidFill>
                  <a:schemeClr val="bg1"/>
                </a:solidFill>
                <a:effectLst/>
                <a:ea typeface="Calibri" panose="020F0502020204030204" pitchFamily="34" charset="0"/>
                <a:cs typeface="Mangal" panose="02040503050203030202" pitchFamily="18" charset="0"/>
              </a:rPr>
              <a:t>to satisfy </a:t>
            </a:r>
            <a:r>
              <a:rPr lang="en-US" sz="1800" b="1" i="1" dirty="0">
                <a:solidFill>
                  <a:srgbClr val="FFFF00"/>
                </a:solidFill>
                <a:cs typeface="Mangal" panose="02040503050203030202" pitchFamily="18" charset="0"/>
              </a:rPr>
              <a:t>livelihood needs</a:t>
            </a:r>
            <a:r>
              <a:rPr lang="en-US" sz="1800" dirty="0">
                <a:solidFill>
                  <a:schemeClr val="bg1"/>
                </a:solidFill>
                <a:effectLst/>
                <a:ea typeface="Calibri" panose="020F0502020204030204" pitchFamily="34" charset="0"/>
                <a:cs typeface="Mangal" panose="02040503050203030202" pitchFamily="18" charset="0"/>
              </a:rPr>
              <a:t>.</a:t>
            </a:r>
            <a:endParaRPr lang="en-IN" sz="1800" dirty="0">
              <a:solidFill>
                <a:schemeClr val="bg1"/>
              </a:solidFill>
              <a:effectLst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>
              <a:lnSpc>
                <a:spcPct val="130000"/>
              </a:lnSpc>
            </a:pPr>
            <a:r>
              <a:rPr lang="en-US" sz="1800" b="1" i="1" dirty="0">
                <a:solidFill>
                  <a:srgbClr val="FFFF00"/>
                </a:solidFill>
                <a:effectLst/>
                <a:ea typeface="Calibri" panose="020F0502020204030204" pitchFamily="34" charset="0"/>
                <a:cs typeface="Mangal" panose="02040503050203030202" pitchFamily="18" charset="0"/>
              </a:rPr>
              <a:t>Livelihood Activities </a:t>
            </a:r>
            <a:r>
              <a:rPr lang="en-US" sz="1800" dirty="0">
                <a:solidFill>
                  <a:schemeClr val="bg1"/>
                </a:solidFill>
                <a:effectLst/>
                <a:ea typeface="Calibri" panose="020F0502020204030204" pitchFamily="34" charset="0"/>
                <a:cs typeface="Mangal" panose="02040503050203030202" pitchFamily="18" charset="0"/>
              </a:rPr>
              <a:t>include activities needed for </a:t>
            </a:r>
          </a:p>
          <a:p>
            <a:pPr marL="342900" indent="-342900">
              <a:lnSpc>
                <a:spcPct val="130000"/>
              </a:lnSpc>
              <a:buFont typeface="Symbol" pitchFamily="2" charset="2"/>
              <a:buChar char=""/>
            </a:pPr>
            <a:r>
              <a:rPr lang="en-US" sz="1800" b="1" i="1" dirty="0">
                <a:solidFill>
                  <a:srgbClr val="FFC000"/>
                </a:solidFill>
                <a:cs typeface="Mangal" panose="02040503050203030202" pitchFamily="18" charset="0"/>
              </a:rPr>
              <a:t>Social and biological reproduction</a:t>
            </a:r>
            <a:r>
              <a:rPr lang="en-US" sz="1800" dirty="0">
                <a:solidFill>
                  <a:schemeClr val="bg1"/>
                </a:solidFill>
                <a:cs typeface="Mangal" panose="02040503050203030202" pitchFamily="18" charset="0"/>
              </a:rPr>
              <a:t>: These are the </a:t>
            </a:r>
            <a:r>
              <a:rPr lang="en-US" sz="1800" dirty="0">
                <a:solidFill>
                  <a:schemeClr val="accent2">
                    <a:lumMod val="40000"/>
                    <a:lumOff val="60000"/>
                  </a:schemeClr>
                </a:solidFill>
                <a:cs typeface="Mangal" panose="02040503050203030202" pitchFamily="18" charset="0"/>
              </a:rPr>
              <a:t>activities </a:t>
            </a:r>
            <a:r>
              <a:rPr lang="en-US" sz="1800" b="1" i="1" dirty="0">
                <a:solidFill>
                  <a:schemeClr val="bg1"/>
                </a:solidFill>
                <a:cs typeface="Mangal" panose="02040503050203030202" pitchFamily="18" charset="0"/>
              </a:rPr>
              <a:t>needed to perpetuate </a:t>
            </a:r>
            <a:r>
              <a:rPr lang="en-US" sz="1800" dirty="0">
                <a:solidFill>
                  <a:schemeClr val="bg1"/>
                </a:solidFill>
                <a:cs typeface="Mangal" panose="02040503050203030202" pitchFamily="18" charset="0"/>
              </a:rPr>
              <a:t>the </a:t>
            </a:r>
            <a:r>
              <a:rPr lang="en-US" sz="1800" dirty="0">
                <a:solidFill>
                  <a:srgbClr val="00B0F0"/>
                </a:solidFill>
                <a:cs typeface="Mangal" panose="02040503050203030202" pitchFamily="18" charset="0"/>
              </a:rPr>
              <a:t>family </a:t>
            </a:r>
            <a:r>
              <a:rPr lang="en-US" sz="1800" dirty="0">
                <a:solidFill>
                  <a:schemeClr val="bg1"/>
                </a:solidFill>
                <a:cs typeface="Mangal" panose="02040503050203030202" pitchFamily="18" charset="0"/>
              </a:rPr>
              <a:t>and </a:t>
            </a:r>
            <a:r>
              <a:rPr lang="en-US" sz="1800" dirty="0">
                <a:solidFill>
                  <a:srgbClr val="92D050"/>
                </a:solidFill>
                <a:cs typeface="Mangal" panose="02040503050203030202" pitchFamily="18" charset="0"/>
              </a:rPr>
              <a:t>society</a:t>
            </a:r>
            <a:r>
              <a:rPr lang="en-US" sz="1800" dirty="0">
                <a:solidFill>
                  <a:schemeClr val="bg1"/>
                </a:solidFill>
                <a:cs typeface="Mangal" panose="02040503050203030202" pitchFamily="18" charset="0"/>
              </a:rPr>
              <a:t>. </a:t>
            </a:r>
            <a:endParaRPr lang="en-IN" sz="1800" dirty="0">
              <a:solidFill>
                <a:schemeClr val="bg1"/>
              </a:solidFill>
              <a:cs typeface="Mangal" panose="02040503050203030202" pitchFamily="18" charset="0"/>
            </a:endParaRPr>
          </a:p>
          <a:p>
            <a:pPr marL="719138" lvl="0" indent="-314325">
              <a:lnSpc>
                <a:spcPct val="130000"/>
              </a:lnSpc>
              <a:buFont typeface="Symbol" pitchFamily="2" charset="2"/>
              <a:buChar char=""/>
            </a:pPr>
            <a:r>
              <a:rPr lang="en-US" sz="1800" b="1" i="1" dirty="0">
                <a:solidFill>
                  <a:srgbClr val="92D050"/>
                </a:solidFill>
                <a:effectLst/>
                <a:ea typeface="Calibri" panose="020F0502020204030204" pitchFamily="34" charset="0"/>
                <a:cs typeface="Mangal" panose="02040503050203030202" pitchFamily="18" charset="0"/>
              </a:rPr>
              <a:t>Biological reproduction </a:t>
            </a:r>
            <a:r>
              <a:rPr lang="en-US" sz="1800" dirty="0">
                <a:solidFill>
                  <a:schemeClr val="bg1"/>
                </a:solidFill>
                <a:effectLst/>
                <a:ea typeface="Calibri" panose="020F0502020204030204" pitchFamily="34" charset="0"/>
                <a:cs typeface="Mangal" panose="02040503050203030202" pitchFamily="18" charset="0"/>
              </a:rPr>
              <a:t>activities would include: pregnancy, care of baby and mother, care of elderly. </a:t>
            </a:r>
            <a:endParaRPr lang="en-IN" sz="1800" dirty="0">
              <a:solidFill>
                <a:schemeClr val="bg1"/>
              </a:solidFill>
              <a:effectLst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marL="719138" lvl="0" indent="-314325">
              <a:lnSpc>
                <a:spcPct val="130000"/>
              </a:lnSpc>
              <a:buFont typeface="Symbol" pitchFamily="2" charset="2"/>
              <a:buChar char=""/>
            </a:pPr>
            <a:r>
              <a:rPr lang="en-US" sz="1800" b="1" i="1" dirty="0">
                <a:solidFill>
                  <a:srgbClr val="00B0F0"/>
                </a:solidFill>
                <a:effectLst/>
                <a:ea typeface="Calibri" panose="020F0502020204030204" pitchFamily="34" charset="0"/>
                <a:cs typeface="Mangal" panose="02040503050203030202" pitchFamily="18" charset="0"/>
              </a:rPr>
              <a:t>Social reproduction </a:t>
            </a:r>
            <a:r>
              <a:rPr lang="en-US" sz="1800" dirty="0">
                <a:solidFill>
                  <a:schemeClr val="bg1"/>
                </a:solidFill>
                <a:effectLst/>
                <a:ea typeface="Calibri" panose="020F0502020204030204" pitchFamily="34" charset="0"/>
                <a:cs typeface="Mangal" panose="02040503050203030202" pitchFamily="18" charset="0"/>
              </a:rPr>
              <a:t>activities would include: education and in-tangible aspects of social grooming. </a:t>
            </a:r>
            <a:endParaRPr lang="en-IN" sz="1800" dirty="0">
              <a:solidFill>
                <a:schemeClr val="bg1"/>
              </a:solidFill>
            </a:endParaRPr>
          </a:p>
          <a:p>
            <a:pPr marL="342900" indent="-342900">
              <a:lnSpc>
                <a:spcPct val="130000"/>
              </a:lnSpc>
              <a:buFont typeface="Symbol" pitchFamily="2" charset="2"/>
              <a:buChar char=""/>
            </a:pPr>
            <a:r>
              <a:rPr lang="en-US" sz="1800" b="1" i="1" dirty="0">
                <a:solidFill>
                  <a:srgbClr val="FFFF00"/>
                </a:solidFill>
                <a:cs typeface="Mangal" panose="02040503050203030202" pitchFamily="18" charset="0"/>
              </a:rPr>
              <a:t>Livelihoods Stocks</a:t>
            </a:r>
            <a:r>
              <a:rPr lang="en-US" sz="1800" dirty="0">
                <a:solidFill>
                  <a:schemeClr val="bg1"/>
                </a:solidFill>
                <a:cs typeface="Mangal" panose="02040503050203030202" pitchFamily="18" charset="0"/>
              </a:rPr>
              <a:t>: These are </a:t>
            </a:r>
            <a:r>
              <a:rPr lang="en-US" sz="1800" b="1" i="1" dirty="0">
                <a:solidFill>
                  <a:srgbClr val="00B0F0"/>
                </a:solidFill>
                <a:cs typeface="Mangal" panose="02040503050203030202" pitchFamily="18" charset="0"/>
              </a:rPr>
              <a:t>storages</a:t>
            </a:r>
            <a:r>
              <a:rPr lang="en-US" sz="1800" dirty="0">
                <a:solidFill>
                  <a:schemeClr val="bg1"/>
                </a:solidFill>
                <a:cs typeface="Mangal" panose="02040503050203030202" pitchFamily="18" charset="0"/>
              </a:rPr>
              <a:t> of </a:t>
            </a:r>
            <a:r>
              <a:rPr lang="en-US" sz="1800" b="1" i="1" dirty="0">
                <a:solidFill>
                  <a:srgbClr val="FFFF00"/>
                </a:solidFill>
                <a:effectLst/>
                <a:ea typeface="Calibri" panose="020F0502020204030204" pitchFamily="34" charset="0"/>
                <a:cs typeface="Mangal" panose="02040503050203030202" pitchFamily="18" charset="0"/>
              </a:rPr>
              <a:t>livelihoods resources </a:t>
            </a:r>
            <a:r>
              <a:rPr lang="en-US" sz="1800" dirty="0">
                <a:solidFill>
                  <a:schemeClr val="bg1"/>
                </a:solidFill>
                <a:cs typeface="Mangal" panose="02040503050203030202" pitchFamily="18" charset="0"/>
              </a:rPr>
              <a:t>(largely in the same form) </a:t>
            </a:r>
          </a:p>
          <a:p>
            <a:pPr marL="1255713" indent="-366713">
              <a:lnSpc>
                <a:spcPct val="130000"/>
              </a:lnSpc>
              <a:buFont typeface="Symbol" pitchFamily="2" charset="2"/>
              <a:buChar char=""/>
            </a:pPr>
            <a:r>
              <a:rPr lang="en-US" sz="1800" dirty="0">
                <a:solidFill>
                  <a:schemeClr val="bg1"/>
                </a:solidFill>
                <a:cs typeface="Mangal" panose="02040503050203030202" pitchFamily="18" charset="0"/>
              </a:rPr>
              <a:t>which can be </a:t>
            </a:r>
            <a:r>
              <a:rPr lang="en-US" sz="1800" b="1" i="1" dirty="0">
                <a:solidFill>
                  <a:schemeClr val="bg1"/>
                </a:solidFill>
                <a:cs typeface="Mangal" panose="02040503050203030202" pitchFamily="18" charset="0"/>
              </a:rPr>
              <a:t>directly utilized </a:t>
            </a:r>
            <a:r>
              <a:rPr lang="en-US" sz="1800" dirty="0">
                <a:solidFill>
                  <a:schemeClr val="bg1"/>
                </a:solidFill>
                <a:cs typeface="Mangal" panose="02040503050203030202" pitchFamily="18" charset="0"/>
              </a:rPr>
              <a:t>to </a:t>
            </a:r>
            <a:r>
              <a:rPr lang="en-US" sz="1800" b="1" i="1" dirty="0">
                <a:solidFill>
                  <a:schemeClr val="bg1"/>
                </a:solidFill>
                <a:cs typeface="Mangal" panose="02040503050203030202" pitchFamily="18" charset="0"/>
              </a:rPr>
              <a:t>satisfy</a:t>
            </a:r>
            <a:r>
              <a:rPr lang="en-US" sz="1800" dirty="0">
                <a:solidFill>
                  <a:schemeClr val="bg1"/>
                </a:solidFill>
                <a:cs typeface="Mangal" panose="02040503050203030202" pitchFamily="18" charset="0"/>
              </a:rPr>
              <a:t> </a:t>
            </a:r>
            <a:r>
              <a:rPr lang="en-US" sz="1800" b="1" i="1" dirty="0">
                <a:solidFill>
                  <a:srgbClr val="FFFF00"/>
                </a:solidFill>
                <a:cs typeface="Mangal" panose="02040503050203030202" pitchFamily="18" charset="0"/>
              </a:rPr>
              <a:t>livelihood needs</a:t>
            </a:r>
            <a:r>
              <a:rPr lang="en-US" sz="1800" dirty="0">
                <a:solidFill>
                  <a:schemeClr val="bg1"/>
                </a:solidFill>
                <a:cs typeface="Mangal" panose="02040503050203030202" pitchFamily="18" charset="0"/>
              </a:rPr>
              <a:t>. </a:t>
            </a:r>
            <a:endParaRPr lang="en-IN" sz="1800" dirty="0">
              <a:solidFill>
                <a:schemeClr val="bg1"/>
              </a:solidFill>
              <a:cs typeface="Mangal" panose="02040503050203030202" pitchFamily="18" charset="0"/>
            </a:endParaRPr>
          </a:p>
          <a:p>
            <a:pPr marL="342900" indent="-342900">
              <a:lnSpc>
                <a:spcPct val="130000"/>
              </a:lnSpc>
              <a:buFont typeface="Symbol" pitchFamily="2" charset="2"/>
              <a:buChar char=""/>
            </a:pPr>
            <a:r>
              <a:rPr lang="en-US" sz="1800" dirty="0">
                <a:solidFill>
                  <a:schemeClr val="bg1"/>
                </a:solidFill>
                <a:cs typeface="Mangal" panose="02040503050203030202" pitchFamily="18" charset="0"/>
              </a:rPr>
              <a:t>Generally, these </a:t>
            </a:r>
            <a:r>
              <a:rPr lang="en-US" sz="1800" b="1" i="1" dirty="0">
                <a:solidFill>
                  <a:srgbClr val="FFFF00"/>
                </a:solidFill>
                <a:cs typeface="Mangal" panose="02040503050203030202" pitchFamily="18" charset="0"/>
              </a:rPr>
              <a:t>Livelihoods Stocks </a:t>
            </a:r>
            <a:r>
              <a:rPr lang="en-US" sz="1800" dirty="0">
                <a:solidFill>
                  <a:schemeClr val="bg1"/>
                </a:solidFill>
                <a:cs typeface="Mangal" panose="02040503050203030202" pitchFamily="18" charset="0"/>
              </a:rPr>
              <a:t>are available for at will to the person</a:t>
            </a:r>
            <a:r>
              <a:rPr lang="en-IN" sz="1800" dirty="0">
                <a:solidFill>
                  <a:schemeClr val="bg1"/>
                </a:solidFill>
                <a:cs typeface="Mangal" panose="02040503050203030202" pitchFamily="18" charset="0"/>
              </a:rPr>
              <a:t> </a:t>
            </a:r>
          </a:p>
          <a:p>
            <a:pPr marL="1963738" indent="-328613">
              <a:lnSpc>
                <a:spcPct val="130000"/>
              </a:lnSpc>
              <a:buFont typeface="Symbol" pitchFamily="2" charset="2"/>
              <a:buChar char=""/>
            </a:pPr>
            <a:r>
              <a:rPr lang="en-US" sz="1800" b="1" i="1" dirty="0">
                <a:solidFill>
                  <a:schemeClr val="bg1"/>
                </a:solidFill>
                <a:cs typeface="Mangal" panose="02040503050203030202" pitchFamily="18" charset="0"/>
              </a:rPr>
              <a:t>to use </a:t>
            </a:r>
            <a:r>
              <a:rPr lang="en-US" sz="1800" b="1" i="1" dirty="0">
                <a:solidFill>
                  <a:schemeClr val="accent4">
                    <a:lumMod val="60000"/>
                    <a:lumOff val="40000"/>
                  </a:schemeClr>
                </a:solidFill>
                <a:cs typeface="Mangal" panose="02040503050203030202" pitchFamily="18" charset="0"/>
              </a:rPr>
              <a:t>as </a:t>
            </a:r>
            <a:r>
              <a:rPr lang="en-US" sz="1800" b="1" i="1" dirty="0">
                <a:solidFill>
                  <a:srgbClr val="FFFF00"/>
                </a:solidFill>
              </a:rPr>
              <a:t>Livelihood Resources </a:t>
            </a:r>
            <a:r>
              <a:rPr lang="en-US" sz="1800" b="1" i="1" dirty="0">
                <a:solidFill>
                  <a:schemeClr val="bg1"/>
                </a:solidFill>
              </a:rPr>
              <a:t>for satisfying </a:t>
            </a:r>
            <a:r>
              <a:rPr lang="en-US" sz="1800" b="1" i="1" dirty="0">
                <a:solidFill>
                  <a:srgbClr val="FFFF00"/>
                </a:solidFill>
              </a:rPr>
              <a:t>Livelihood Needs</a:t>
            </a:r>
            <a:endParaRPr lang="en-IN" sz="1800" dirty="0">
              <a:solidFill>
                <a:schemeClr val="bg1"/>
              </a:solidFill>
              <a:cs typeface="Mangal" panose="02040503050203030202" pitchFamily="18" charset="0"/>
            </a:endParaRPr>
          </a:p>
          <a:p>
            <a:pPr marL="582613" indent="-217488">
              <a:lnSpc>
                <a:spcPct val="130000"/>
              </a:lnSpc>
            </a:pPr>
            <a:endParaRPr lang="en-IN" sz="1800" dirty="0">
              <a:solidFill>
                <a:schemeClr val="bg1"/>
              </a:solidFill>
            </a:endParaRPr>
          </a:p>
        </p:txBody>
      </p:sp>
      <p:sp>
        <p:nvSpPr>
          <p:cNvPr id="5" name="Rectangle">
            <a:extLst>
              <a:ext uri="{FF2B5EF4-FFF2-40B4-BE49-F238E27FC236}">
                <a16:creationId xmlns:a16="http://schemas.microsoft.com/office/drawing/2014/main" id="{2D91EB21-04C4-F549-9040-B3D4CD33CACC}"/>
              </a:ext>
            </a:extLst>
          </p:cNvPr>
          <p:cNvSpPr/>
          <p:nvPr/>
        </p:nvSpPr>
        <p:spPr>
          <a:xfrm>
            <a:off x="11979823" y="-23128"/>
            <a:ext cx="107470" cy="6872509"/>
          </a:xfrm>
          <a:prstGeom prst="rect">
            <a:avLst/>
          </a:prstGeom>
          <a:solidFill>
            <a:schemeClr val="accent6">
              <a:lumMod val="75000"/>
            </a:schemeClr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defTabSz="309563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200"/>
          </a:p>
        </p:txBody>
      </p:sp>
    </p:spTree>
    <p:extLst>
      <p:ext uri="{BB962C8B-B14F-4D97-AF65-F5344CB8AC3E}">
        <p14:creationId xmlns:p14="http://schemas.microsoft.com/office/powerpoint/2010/main" val="2365182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">
            <a:extLst>
              <a:ext uri="{FF2B5EF4-FFF2-40B4-BE49-F238E27FC236}">
                <a16:creationId xmlns:a16="http://schemas.microsoft.com/office/drawing/2014/main" id="{5C9552AA-EB5F-6A4A-A0C5-D1CC61336C26}"/>
              </a:ext>
            </a:extLst>
          </p:cNvPr>
          <p:cNvSpPr/>
          <p:nvPr/>
        </p:nvSpPr>
        <p:spPr>
          <a:xfrm>
            <a:off x="11751034" y="-14510"/>
            <a:ext cx="78107" cy="687250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defTabSz="309563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2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3F12E5-AA1D-DA41-8F82-5F2CCB56C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16116"/>
            <a:ext cx="12192000" cy="885373"/>
          </a:xfrm>
          <a:solidFill>
            <a:schemeClr val="bg1"/>
          </a:solidFill>
        </p:spPr>
        <p:txBody>
          <a:bodyPr>
            <a:normAutofit/>
          </a:bodyPr>
          <a:lstStyle/>
          <a:p>
            <a:pPr marL="187325"/>
            <a:r>
              <a:rPr lang="en-US" sz="3600" dirty="0">
                <a:solidFill>
                  <a:schemeClr val="accent6">
                    <a:lumMod val="50000"/>
                  </a:schemeClr>
                </a:solidFill>
                <a:latin typeface="Trebuchet MS" panose="020B0703020202090204" pitchFamily="34" charset="0"/>
              </a:rPr>
              <a:t>Sustainable Livelihoods Approach . . . 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24C177-4047-054A-98B7-1BB59B97DC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707" y="1001489"/>
            <a:ext cx="11770410" cy="5856510"/>
          </a:xfrm>
        </p:spPr>
        <p:txBody>
          <a:bodyPr>
            <a:normAutofit/>
          </a:bodyPr>
          <a:lstStyle/>
          <a:p>
            <a:pPr>
              <a:lnSpc>
                <a:spcPct val="140000"/>
              </a:lnSpc>
            </a:pPr>
            <a:r>
              <a:rPr lang="en-US" sz="1800" b="1" i="1" dirty="0">
                <a:solidFill>
                  <a:srgbClr val="FFFF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Livelihood Assets</a:t>
            </a:r>
            <a:r>
              <a:rPr lang="en-US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: These are </a:t>
            </a:r>
            <a:r>
              <a:rPr lang="en-US" sz="1800" b="1" i="1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things</a:t>
            </a:r>
            <a:r>
              <a:rPr lang="en-US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 that </a:t>
            </a:r>
            <a:r>
              <a:rPr lang="en-US" sz="1800" b="1" i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can be converted </a:t>
            </a:r>
            <a:r>
              <a:rPr lang="en-US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into or </a:t>
            </a:r>
            <a:r>
              <a:rPr lang="en-US" sz="1800" b="1" i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used for </a:t>
            </a:r>
            <a:endParaRPr lang="en-US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marL="1335088" indent="-301625">
              <a:lnSpc>
                <a:spcPct val="140000"/>
              </a:lnSpc>
            </a:pPr>
            <a:r>
              <a:rPr lang="en-US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obtaining </a:t>
            </a:r>
            <a:r>
              <a:rPr lang="en-US" sz="1800" b="1" i="1" dirty="0">
                <a:solidFill>
                  <a:srgbClr val="FFFF00"/>
                </a:solidFill>
                <a:latin typeface="Calibri" panose="020F0502020204030204" pitchFamily="34" charset="0"/>
                <a:cs typeface="Mangal" panose="02040503050203030202" pitchFamily="18" charset="0"/>
              </a:rPr>
              <a:t>livelihoods resources </a:t>
            </a:r>
            <a:r>
              <a:rPr lang="en-US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in the </a:t>
            </a:r>
            <a:r>
              <a:rPr lang="en-US" sz="1800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case of </a:t>
            </a:r>
            <a:r>
              <a:rPr lang="en-US" sz="1800" b="1" i="1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need</a:t>
            </a:r>
            <a:r>
              <a:rPr lang="en-US" sz="1800" b="1" i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.</a:t>
            </a:r>
            <a:endParaRPr lang="en-IN" sz="1800" b="1" i="1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>
              <a:lnSpc>
                <a:spcPct val="140000"/>
              </a:lnSpc>
            </a:pPr>
            <a:r>
              <a:rPr lang="en-US" sz="1800" b="1" i="1" dirty="0">
                <a:solidFill>
                  <a:srgbClr val="FFFF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Livelihood Assets </a:t>
            </a:r>
            <a:r>
              <a:rPr lang="en-US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are not in the form of </a:t>
            </a:r>
            <a:r>
              <a:rPr lang="en-US" sz="1800" b="1" i="1" dirty="0">
                <a:solidFill>
                  <a:srgbClr val="FFFF00"/>
                </a:solidFill>
                <a:latin typeface="Calibri" panose="020F0502020204030204" pitchFamily="34" charset="0"/>
                <a:cs typeface="Mangal" panose="02040503050203030202" pitchFamily="18" charset="0"/>
              </a:rPr>
              <a:t>livelihoods resources </a:t>
            </a:r>
            <a:r>
              <a:rPr lang="en-US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and </a:t>
            </a:r>
          </a:p>
          <a:p>
            <a:pPr marL="1557338" indent="-196850">
              <a:lnSpc>
                <a:spcPct val="140000"/>
              </a:lnSpc>
            </a:pPr>
            <a:r>
              <a:rPr lang="en-US" sz="1800" b="1" i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cannot be directly utilized </a:t>
            </a:r>
            <a:r>
              <a:rPr lang="en-US" sz="1800" dirty="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for satisfaction of </a:t>
            </a:r>
            <a:r>
              <a:rPr lang="en-US" sz="1800" b="1" i="1" dirty="0">
                <a:solidFill>
                  <a:srgbClr val="FFFF00"/>
                </a:solidFill>
                <a:latin typeface="Calibri" panose="020F0502020204030204" pitchFamily="34" charset="0"/>
                <a:cs typeface="Mangal" panose="02040503050203030202" pitchFamily="18" charset="0"/>
              </a:rPr>
              <a:t>livelihood needs.</a:t>
            </a:r>
            <a:endParaRPr lang="en-IN" sz="1800" b="1" i="1" dirty="0">
              <a:solidFill>
                <a:srgbClr val="FFFF00"/>
              </a:solidFill>
              <a:latin typeface="Calibri" panose="020F0502020204030204" pitchFamily="34" charset="0"/>
              <a:cs typeface="Mangal" panose="02040503050203030202" pitchFamily="18" charset="0"/>
            </a:endParaRPr>
          </a:p>
          <a:p>
            <a:pPr>
              <a:lnSpc>
                <a:spcPct val="140000"/>
              </a:lnSpc>
            </a:pPr>
            <a:r>
              <a:rPr lang="en-US" sz="1800" b="1" i="1" dirty="0">
                <a:solidFill>
                  <a:srgbClr val="FFFF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Livelihood Assets</a:t>
            </a:r>
            <a:r>
              <a:rPr lang="en-US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 could be </a:t>
            </a:r>
            <a:r>
              <a:rPr lang="en-US" sz="1800" b="1" i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obtained or developed </a:t>
            </a:r>
            <a:r>
              <a:rPr lang="en-US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in </a:t>
            </a:r>
            <a:r>
              <a:rPr lang="en-US" sz="1800" dirty="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diverse manners</a:t>
            </a:r>
            <a:r>
              <a:rPr lang="en-US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: </a:t>
            </a:r>
            <a:endParaRPr lang="en-IN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marL="1033463" lvl="0" indent="-444500">
              <a:lnSpc>
                <a:spcPct val="140000"/>
              </a:lnSpc>
              <a:buFont typeface="Symbol" pitchFamily="2" charset="2"/>
              <a:buChar char=""/>
            </a:pPr>
            <a:r>
              <a:rPr lang="en-US" sz="1800" b="1" i="1" dirty="0"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converted from </a:t>
            </a:r>
            <a:r>
              <a:rPr lang="en-US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livelihood resources through some processes</a:t>
            </a:r>
            <a:endParaRPr lang="en-IN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marL="1033463" lvl="0" indent="-444500">
              <a:lnSpc>
                <a:spcPct val="140000"/>
              </a:lnSpc>
              <a:buFont typeface="Symbol" pitchFamily="2" charset="2"/>
              <a:buChar char=""/>
            </a:pPr>
            <a:r>
              <a:rPr lang="en-US" sz="1800" b="1" i="1" dirty="0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bought </a:t>
            </a:r>
            <a:r>
              <a:rPr lang="en-US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using money or </a:t>
            </a:r>
            <a:r>
              <a:rPr lang="en-US" sz="1800" b="1" i="1" dirty="0">
                <a:solidFill>
                  <a:srgbClr val="FF8B2A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bartered </a:t>
            </a:r>
            <a:r>
              <a:rPr lang="en-US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against </a:t>
            </a:r>
            <a:r>
              <a:rPr lang="en-US" sz="1800" b="1" i="1" dirty="0">
                <a:solidFill>
                  <a:srgbClr val="FFFF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livelihood resources </a:t>
            </a:r>
            <a:r>
              <a:rPr lang="en-US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or</a:t>
            </a:r>
            <a:endParaRPr lang="en-IN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marL="1033463" lvl="0" indent="-444500">
              <a:lnSpc>
                <a:spcPct val="140000"/>
              </a:lnSpc>
              <a:buFont typeface="Symbol" pitchFamily="2" charset="2"/>
              <a:buChar char=""/>
            </a:pPr>
            <a:r>
              <a:rPr lang="en-US" sz="1800" b="1" i="1" dirty="0">
                <a:solidFill>
                  <a:srgbClr val="FF8B2A"/>
                </a:solidFill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gifted</a:t>
            </a:r>
            <a:r>
              <a:rPr lang="en-US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 or </a:t>
            </a:r>
            <a:r>
              <a:rPr lang="en-US" sz="1800" b="1" i="1" dirty="0">
                <a:solidFill>
                  <a:srgbClr val="FF8B2A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shared</a:t>
            </a:r>
            <a:r>
              <a:rPr lang="en-US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 (not in exchange of anything) by other community members.</a:t>
            </a:r>
            <a:endParaRPr lang="en-IN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>
              <a:lnSpc>
                <a:spcPct val="140000"/>
              </a:lnSpc>
            </a:pPr>
            <a:r>
              <a:rPr lang="en-US" sz="1800" b="1" i="1" dirty="0">
                <a:solidFill>
                  <a:srgbClr val="FFFF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Livelihood Assets</a:t>
            </a:r>
            <a:r>
              <a:rPr lang="en-US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 can be </a:t>
            </a:r>
            <a:r>
              <a:rPr lang="en-US" sz="1800" b="1" i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converted into </a:t>
            </a:r>
            <a:r>
              <a:rPr lang="en-US" sz="1800" b="1" i="1" dirty="0">
                <a:solidFill>
                  <a:srgbClr val="FFFF00"/>
                </a:solidFill>
                <a:latin typeface="Calibri" panose="020F0502020204030204" pitchFamily="34" charset="0"/>
                <a:cs typeface="Mangal" panose="02040503050203030202" pitchFamily="18" charset="0"/>
              </a:rPr>
              <a:t>livelihoods resources </a:t>
            </a:r>
            <a:r>
              <a:rPr lang="en-US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in the </a:t>
            </a:r>
            <a:r>
              <a:rPr lang="en-US" sz="1800" dirty="0"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same mechanisms </a:t>
            </a:r>
            <a:r>
              <a:rPr lang="en-US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in the </a:t>
            </a:r>
            <a:r>
              <a:rPr lang="en-US" sz="1800" dirty="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reverse directions.</a:t>
            </a:r>
            <a:endParaRPr lang="en-IN" sz="1800" dirty="0">
              <a:solidFill>
                <a:schemeClr val="accent4">
                  <a:lumMod val="40000"/>
                  <a:lumOff val="6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>
              <a:lnSpc>
                <a:spcPct val="140000"/>
              </a:lnSpc>
            </a:pPr>
            <a:r>
              <a:rPr lang="en-US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Some </a:t>
            </a:r>
            <a:r>
              <a:rPr lang="en-US" sz="1800" b="1" i="1" dirty="0">
                <a:solidFill>
                  <a:srgbClr val="FFFF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Livelihood Assets</a:t>
            </a:r>
            <a:r>
              <a:rPr lang="en-US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 </a:t>
            </a:r>
            <a:r>
              <a:rPr lang="en-US" sz="1800" b="1" i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may provide</a:t>
            </a:r>
            <a:r>
              <a:rPr lang="en-US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 a </a:t>
            </a:r>
            <a:r>
              <a:rPr lang="en-US" sz="1800" dirty="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stream of </a:t>
            </a:r>
            <a:r>
              <a:rPr lang="en-US" sz="1800" b="1" i="1" dirty="0">
                <a:solidFill>
                  <a:srgbClr val="FFFF00"/>
                </a:solidFill>
                <a:latin typeface="Calibri" panose="020F0502020204030204" pitchFamily="34" charset="0"/>
                <a:cs typeface="Mangal" panose="02040503050203030202" pitchFamily="18" charset="0"/>
              </a:rPr>
              <a:t>livelihoods resources </a:t>
            </a:r>
            <a:r>
              <a:rPr lang="en-US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(including money) </a:t>
            </a:r>
            <a:r>
              <a:rPr lang="en-US" sz="1800" dirty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with or without attrition</a:t>
            </a:r>
            <a:r>
              <a:rPr lang="en-US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. (e.g., Bank FD’s provide constant stream of income but reduces its value over a period).</a:t>
            </a:r>
            <a:endParaRPr lang="en-IN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marL="0" indent="0">
              <a:lnSpc>
                <a:spcPct val="140000"/>
              </a:lnSpc>
              <a:buNone/>
            </a:pPr>
            <a:endParaRPr lang="en-IN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</p:txBody>
      </p:sp>
      <p:sp>
        <p:nvSpPr>
          <p:cNvPr id="5" name="Rectangle">
            <a:extLst>
              <a:ext uri="{FF2B5EF4-FFF2-40B4-BE49-F238E27FC236}">
                <a16:creationId xmlns:a16="http://schemas.microsoft.com/office/drawing/2014/main" id="{2D91EB21-04C4-F549-9040-B3D4CD33CACC}"/>
              </a:ext>
            </a:extLst>
          </p:cNvPr>
          <p:cNvSpPr/>
          <p:nvPr/>
        </p:nvSpPr>
        <p:spPr>
          <a:xfrm>
            <a:off x="11979823" y="-23128"/>
            <a:ext cx="107470" cy="6872509"/>
          </a:xfrm>
          <a:prstGeom prst="rect">
            <a:avLst/>
          </a:prstGeom>
          <a:solidFill>
            <a:schemeClr val="accent6">
              <a:lumMod val="75000"/>
            </a:schemeClr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defTabSz="309563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200"/>
          </a:p>
        </p:txBody>
      </p:sp>
    </p:spTree>
    <p:extLst>
      <p:ext uri="{BB962C8B-B14F-4D97-AF65-F5344CB8AC3E}">
        <p14:creationId xmlns:p14="http://schemas.microsoft.com/office/powerpoint/2010/main" val="4114174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">
            <a:extLst>
              <a:ext uri="{FF2B5EF4-FFF2-40B4-BE49-F238E27FC236}">
                <a16:creationId xmlns:a16="http://schemas.microsoft.com/office/drawing/2014/main" id="{5C9552AA-EB5F-6A4A-A0C5-D1CC61336C26}"/>
              </a:ext>
            </a:extLst>
          </p:cNvPr>
          <p:cNvSpPr/>
          <p:nvPr/>
        </p:nvSpPr>
        <p:spPr>
          <a:xfrm>
            <a:off x="11751034" y="-14510"/>
            <a:ext cx="78107" cy="687250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defTabSz="309563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2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3F12E5-AA1D-DA41-8F82-5F2CCB56C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16116"/>
            <a:ext cx="12192000" cy="885373"/>
          </a:xfrm>
          <a:solidFill>
            <a:schemeClr val="bg1"/>
          </a:solidFill>
        </p:spPr>
        <p:txBody>
          <a:bodyPr>
            <a:normAutofit/>
          </a:bodyPr>
          <a:lstStyle/>
          <a:p>
            <a:pPr marL="187325"/>
            <a:r>
              <a:rPr lang="en-US" sz="3600" dirty="0">
                <a:solidFill>
                  <a:schemeClr val="accent6">
                    <a:lumMod val="50000"/>
                  </a:schemeClr>
                </a:solidFill>
                <a:latin typeface="Trebuchet MS" panose="020B0703020202090204" pitchFamily="34" charset="0"/>
              </a:rPr>
              <a:t>Sustainable Livelihoods Approach . . . 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24C177-4047-054A-98B7-1BB59B97DC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707" y="1001489"/>
            <a:ext cx="11770410" cy="5856510"/>
          </a:xfrm>
        </p:spPr>
        <p:txBody>
          <a:bodyPr>
            <a:normAutofit/>
          </a:bodyPr>
          <a:lstStyle/>
          <a:p>
            <a:pPr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IN" sz="1800" b="1" i="1" dirty="0">
                <a:solidFill>
                  <a:srgbClr val="FFFF00"/>
                </a:solidFill>
                <a:effectLst/>
              </a:rPr>
              <a:t>Human assets/ capital</a:t>
            </a:r>
            <a:r>
              <a:rPr lang="en-IN" sz="1800" dirty="0">
                <a:solidFill>
                  <a:schemeClr val="bg1"/>
                </a:solidFill>
                <a:effectLst/>
              </a:rPr>
              <a:t>, e.g., health, nutrition, education, knowledge and skills, capacity to work, capacity to adapt </a:t>
            </a:r>
          </a:p>
          <a:p>
            <a:pPr>
              <a:lnSpc>
                <a:spcPct val="150000"/>
              </a:lnSpc>
            </a:pPr>
            <a:r>
              <a:rPr lang="en-IN" sz="1800" b="1" i="1" dirty="0">
                <a:solidFill>
                  <a:srgbClr val="FFFF00"/>
                </a:solidFill>
              </a:rPr>
              <a:t>Social assets/ capital</a:t>
            </a:r>
            <a:r>
              <a:rPr lang="en-IN" sz="1800" dirty="0">
                <a:solidFill>
                  <a:schemeClr val="bg1"/>
                </a:solidFill>
                <a:effectLst/>
              </a:rPr>
              <a:t>, e.g., </a:t>
            </a:r>
            <a:r>
              <a:rPr lang="en-IN" sz="1800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</a:rPr>
              <a:t>networks and connections </a:t>
            </a:r>
            <a:r>
              <a:rPr lang="en-IN" sz="1800" dirty="0">
                <a:solidFill>
                  <a:schemeClr val="bg1"/>
                </a:solidFill>
                <a:effectLst/>
              </a:rPr>
              <a:t>(patronage, neighbourhoods, kinship), relations of trust and mutual understanding and support, formal and informal groups, shared values and </a:t>
            </a:r>
            <a:r>
              <a:rPr lang="en-IN" sz="1800" dirty="0" err="1">
                <a:solidFill>
                  <a:schemeClr val="bg1"/>
                </a:solidFill>
                <a:effectLst/>
              </a:rPr>
              <a:t>behaviors</a:t>
            </a:r>
            <a:r>
              <a:rPr lang="en-IN" sz="1800" dirty="0">
                <a:solidFill>
                  <a:schemeClr val="bg1"/>
                </a:solidFill>
                <a:effectLst/>
              </a:rPr>
              <a:t>, common rules and sanctions, collective representation, mechanisms for participation in decision-making, leadership </a:t>
            </a:r>
          </a:p>
          <a:p>
            <a:pPr>
              <a:lnSpc>
                <a:spcPct val="130000"/>
              </a:lnSpc>
            </a:pPr>
            <a:r>
              <a:rPr lang="en-IN" sz="1800" b="1" i="1" dirty="0">
                <a:solidFill>
                  <a:srgbClr val="FFFF00"/>
                </a:solidFill>
              </a:rPr>
              <a:t>Natural assets/ capital</a:t>
            </a:r>
            <a:r>
              <a:rPr lang="en-IN" sz="1800" dirty="0">
                <a:solidFill>
                  <a:schemeClr val="bg1"/>
                </a:solidFill>
                <a:effectLst/>
              </a:rPr>
              <a:t>, e.g., land and produce, water and aquatic resources, trees and forest products, wildlife, wild foods and fibres, biodiversity, environmental services </a:t>
            </a:r>
          </a:p>
          <a:p>
            <a:pPr>
              <a:lnSpc>
                <a:spcPct val="130000"/>
              </a:lnSpc>
            </a:pPr>
            <a:r>
              <a:rPr lang="en-IN" sz="1800" b="1" i="1" dirty="0">
                <a:solidFill>
                  <a:srgbClr val="FFFF00"/>
                </a:solidFill>
              </a:rPr>
              <a:t>Physical assets/ capital, </a:t>
            </a:r>
            <a:r>
              <a:rPr lang="en-IN" sz="1800" dirty="0">
                <a:solidFill>
                  <a:schemeClr val="bg1"/>
                </a:solidFill>
                <a:effectLst/>
              </a:rPr>
              <a:t>e.g., </a:t>
            </a:r>
            <a:r>
              <a:rPr lang="en-IN" sz="1800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</a:rPr>
              <a:t>infrastructure </a:t>
            </a:r>
            <a:r>
              <a:rPr lang="en-IN" sz="1800" dirty="0">
                <a:solidFill>
                  <a:schemeClr val="bg1"/>
                </a:solidFill>
                <a:effectLst/>
              </a:rPr>
              <a:t>(transport, roads, vehicles, secure shelter and buildings, water supply and sanitation, energy, communications), </a:t>
            </a:r>
            <a:r>
              <a:rPr lang="en-IN" sz="1800" dirty="0">
                <a:solidFill>
                  <a:schemeClr val="accent4">
                    <a:lumMod val="60000"/>
                    <a:lumOff val="40000"/>
                  </a:schemeClr>
                </a:solidFill>
                <a:effectLst/>
              </a:rPr>
              <a:t>tools and technology </a:t>
            </a:r>
            <a:r>
              <a:rPr lang="en-IN" sz="1800" dirty="0">
                <a:solidFill>
                  <a:schemeClr val="bg1"/>
                </a:solidFill>
                <a:effectLst/>
              </a:rPr>
              <a:t>(tools and equipment for production, seed, fertilizer, pesticides, traditional technology) </a:t>
            </a:r>
          </a:p>
          <a:p>
            <a:pPr>
              <a:lnSpc>
                <a:spcPct val="130000"/>
              </a:lnSpc>
            </a:pPr>
            <a:r>
              <a:rPr lang="en-IN" sz="1800" b="1" i="1" dirty="0">
                <a:solidFill>
                  <a:srgbClr val="FFFF00"/>
                </a:solidFill>
              </a:rPr>
              <a:t>Financial assets/ capital</a:t>
            </a:r>
            <a:r>
              <a:rPr lang="en-IN" sz="1800" dirty="0">
                <a:solidFill>
                  <a:schemeClr val="bg1"/>
                </a:solidFill>
                <a:effectLst/>
              </a:rPr>
              <a:t> e.g., savings, credit and debt (formal, informal), remittances, pensions, wages </a:t>
            </a:r>
          </a:p>
          <a:p>
            <a:pPr marL="588963" indent="-209550">
              <a:lnSpc>
                <a:spcPct val="130000"/>
              </a:lnSpc>
            </a:pPr>
            <a:r>
              <a:rPr lang="en-IN" sz="1800" b="1" i="1" dirty="0">
                <a:solidFill>
                  <a:srgbClr val="FFFF00"/>
                </a:solidFill>
              </a:rPr>
              <a:t>Financial assets/ capital</a:t>
            </a:r>
            <a:r>
              <a:rPr lang="en-IN" sz="1800" dirty="0">
                <a:solidFill>
                  <a:schemeClr val="bg1"/>
                </a:solidFill>
                <a:effectLst/>
              </a:rPr>
              <a:t> </a:t>
            </a:r>
            <a:r>
              <a:rPr lang="en-IN" sz="1800" dirty="0">
                <a:solidFill>
                  <a:schemeClr val="bg1"/>
                </a:solidFill>
              </a:rPr>
              <a:t>tends to be the least available livelihood asset of the poor. Indeed, it is because the poor lack it that the other types of capital are so important to them </a:t>
            </a:r>
          </a:p>
          <a:p>
            <a:pPr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IN" sz="1800" dirty="0">
              <a:solidFill>
                <a:schemeClr val="bg1"/>
              </a:solidFill>
              <a:effectLst/>
            </a:endParaRPr>
          </a:p>
        </p:txBody>
      </p:sp>
      <p:sp>
        <p:nvSpPr>
          <p:cNvPr id="5" name="Rectangle">
            <a:extLst>
              <a:ext uri="{FF2B5EF4-FFF2-40B4-BE49-F238E27FC236}">
                <a16:creationId xmlns:a16="http://schemas.microsoft.com/office/drawing/2014/main" id="{2D91EB21-04C4-F549-9040-B3D4CD33CACC}"/>
              </a:ext>
            </a:extLst>
          </p:cNvPr>
          <p:cNvSpPr/>
          <p:nvPr/>
        </p:nvSpPr>
        <p:spPr>
          <a:xfrm>
            <a:off x="11979823" y="-23128"/>
            <a:ext cx="107470" cy="6872509"/>
          </a:xfrm>
          <a:prstGeom prst="rect">
            <a:avLst/>
          </a:prstGeom>
          <a:solidFill>
            <a:schemeClr val="accent6">
              <a:lumMod val="75000"/>
            </a:schemeClr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defTabSz="309563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200"/>
          </a:p>
        </p:txBody>
      </p:sp>
    </p:spTree>
    <p:extLst>
      <p:ext uri="{BB962C8B-B14F-4D97-AF65-F5344CB8AC3E}">
        <p14:creationId xmlns:p14="http://schemas.microsoft.com/office/powerpoint/2010/main" val="1662698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">
            <a:extLst>
              <a:ext uri="{FF2B5EF4-FFF2-40B4-BE49-F238E27FC236}">
                <a16:creationId xmlns:a16="http://schemas.microsoft.com/office/drawing/2014/main" id="{5C9552AA-EB5F-6A4A-A0C5-D1CC61336C26}"/>
              </a:ext>
            </a:extLst>
          </p:cNvPr>
          <p:cNvSpPr/>
          <p:nvPr/>
        </p:nvSpPr>
        <p:spPr>
          <a:xfrm>
            <a:off x="11751034" y="-14510"/>
            <a:ext cx="78107" cy="687250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defTabSz="309563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2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3F12E5-AA1D-DA41-8F82-5F2CCB56C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16116"/>
            <a:ext cx="12192000" cy="885373"/>
          </a:xfrm>
          <a:solidFill>
            <a:schemeClr val="bg1"/>
          </a:solidFill>
        </p:spPr>
        <p:txBody>
          <a:bodyPr>
            <a:normAutofit/>
          </a:bodyPr>
          <a:lstStyle/>
          <a:p>
            <a:pPr marL="187325"/>
            <a:r>
              <a:rPr lang="en-US" sz="3200" dirty="0">
                <a:solidFill>
                  <a:schemeClr val="accent6">
                    <a:lumMod val="50000"/>
                  </a:schemeClr>
                </a:solidFill>
                <a:latin typeface="Trebuchet MS" panose="020B0703020202090204" pitchFamily="34" charset="0"/>
              </a:rPr>
              <a:t>Mainstream Development Paradigm: Recap  . . .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24C177-4047-054A-98B7-1BB59B97DC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706" y="1001489"/>
            <a:ext cx="11724435" cy="5856510"/>
          </a:xfrm>
        </p:spPr>
        <p:txBody>
          <a:bodyPr>
            <a:normAutofit/>
          </a:bodyPr>
          <a:lstStyle/>
          <a:p>
            <a:pPr marL="100013" indent="0">
              <a:lnSpc>
                <a:spcPct val="14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IN" sz="2000" b="1" i="1" dirty="0">
                <a:solidFill>
                  <a:srgbClr val="FFFF00"/>
                </a:solidFill>
              </a:rPr>
              <a:t>Mainstream Development </a:t>
            </a:r>
            <a:r>
              <a:rPr lang="en-IN" sz="2000" dirty="0">
                <a:solidFill>
                  <a:schemeClr val="bg1"/>
                </a:solidFill>
              </a:rPr>
              <a:t>Paradigm/ Model = Economic (</a:t>
            </a:r>
            <a:r>
              <a:rPr lang="en-IN" sz="2000" dirty="0">
                <a:solidFill>
                  <a:srgbClr val="FF8B2A"/>
                </a:solidFill>
              </a:rPr>
              <a:t>GDP</a:t>
            </a:r>
            <a:r>
              <a:rPr lang="en-IN" sz="2000" dirty="0">
                <a:solidFill>
                  <a:schemeClr val="bg1"/>
                </a:solidFill>
              </a:rPr>
              <a:t>) Growth + Industrialization + Modernization</a:t>
            </a:r>
            <a:endParaRPr lang="en-IN" sz="2000" b="1" dirty="0">
              <a:solidFill>
                <a:schemeClr val="bg1"/>
              </a:solidFill>
            </a:endParaRPr>
          </a:p>
          <a:p>
            <a:pPr marL="100013" indent="0">
              <a:lnSpc>
                <a:spcPct val="14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IN" sz="2000" b="1" i="1" dirty="0">
                <a:solidFill>
                  <a:srgbClr val="FFFF00"/>
                </a:solidFill>
              </a:rPr>
              <a:t>Economic Growth </a:t>
            </a:r>
            <a:r>
              <a:rPr lang="en-IN" sz="2000" dirty="0">
                <a:solidFill>
                  <a:schemeClr val="bg1"/>
                </a:solidFill>
              </a:rPr>
              <a:t>= Growth of the economy (of a country) over a prolonged period of time. </a:t>
            </a:r>
          </a:p>
          <a:p>
            <a:pPr marL="100013" indent="390525">
              <a:lnSpc>
                <a:spcPct val="14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IN" sz="2000" dirty="0">
                <a:solidFill>
                  <a:schemeClr val="bg1"/>
                </a:solidFill>
              </a:rPr>
              <a:t>= Growth in the value of production of goods and services produced in a national economy. </a:t>
            </a:r>
          </a:p>
          <a:p>
            <a:pPr marL="100013" indent="0">
              <a:lnSpc>
                <a:spcPct val="14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2000" dirty="0">
                <a:solidFill>
                  <a:schemeClr val="bg1"/>
                </a:solidFill>
              </a:rPr>
              <a:t>Measured as Increase in </a:t>
            </a:r>
            <a:r>
              <a:rPr lang="en-US" sz="2000" b="1" i="1" dirty="0">
                <a:solidFill>
                  <a:srgbClr val="FF8B2A"/>
                </a:solidFill>
              </a:rPr>
              <a:t>Gross Domestic Product </a:t>
            </a:r>
            <a:r>
              <a:rPr lang="en-US" sz="2000" b="1" i="1" dirty="0">
                <a:solidFill>
                  <a:schemeClr val="bg1"/>
                </a:solidFill>
              </a:rPr>
              <a:t>[</a:t>
            </a:r>
            <a:r>
              <a:rPr lang="en-IN" sz="2000" i="1" dirty="0">
                <a:solidFill>
                  <a:srgbClr val="FF8B2A"/>
                </a:solidFill>
              </a:rPr>
              <a:t>Total value of goods and services produced in a country</a:t>
            </a:r>
            <a:r>
              <a:rPr lang="en-IN" sz="2000" b="1" i="1" dirty="0">
                <a:solidFill>
                  <a:schemeClr val="bg1"/>
                </a:solidFill>
              </a:rPr>
              <a:t>]</a:t>
            </a:r>
            <a:r>
              <a:rPr lang="en-IN" sz="2000" dirty="0">
                <a:solidFill>
                  <a:schemeClr val="bg1"/>
                </a:solidFill>
              </a:rPr>
              <a:t>.</a:t>
            </a:r>
          </a:p>
          <a:p>
            <a:pPr marL="100013" indent="0">
              <a:lnSpc>
                <a:spcPct val="14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2000" b="1" i="1" dirty="0">
                <a:solidFill>
                  <a:srgbClr val="FFFF00"/>
                </a:solidFill>
              </a:rPr>
              <a:t>GDP per Capita </a:t>
            </a:r>
            <a:r>
              <a:rPr lang="en-US" sz="2000" dirty="0">
                <a:solidFill>
                  <a:schemeClr val="bg1"/>
                </a:solidFill>
              </a:rPr>
              <a:t>= Indicator (or Comparator) of development (= production capacity) in a country</a:t>
            </a:r>
            <a:r>
              <a:rPr lang="en-IN" sz="2000" dirty="0"/>
              <a:t> </a:t>
            </a:r>
          </a:p>
          <a:p>
            <a:pPr marL="100013" indent="-11113">
              <a:lnSpc>
                <a:spcPct val="14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IN" sz="2000" b="1" i="1" dirty="0">
                <a:solidFill>
                  <a:srgbClr val="FFFF00"/>
                </a:solidFill>
              </a:rPr>
              <a:t>Growth in GDP </a:t>
            </a:r>
            <a:r>
              <a:rPr lang="en-IN" sz="2000" dirty="0">
                <a:solidFill>
                  <a:schemeClr val="bg1"/>
                </a:solidFill>
              </a:rPr>
              <a:t>= Increases in production in agriculture, industries, resource extraction, and other sectors. </a:t>
            </a:r>
          </a:p>
        </p:txBody>
      </p:sp>
      <p:sp>
        <p:nvSpPr>
          <p:cNvPr id="5" name="Rectangle">
            <a:extLst>
              <a:ext uri="{FF2B5EF4-FFF2-40B4-BE49-F238E27FC236}">
                <a16:creationId xmlns:a16="http://schemas.microsoft.com/office/drawing/2014/main" id="{2D91EB21-04C4-F549-9040-B3D4CD33CACC}"/>
              </a:ext>
            </a:extLst>
          </p:cNvPr>
          <p:cNvSpPr/>
          <p:nvPr/>
        </p:nvSpPr>
        <p:spPr>
          <a:xfrm>
            <a:off x="11979823" y="-23128"/>
            <a:ext cx="107470" cy="6872509"/>
          </a:xfrm>
          <a:prstGeom prst="rect">
            <a:avLst/>
          </a:prstGeom>
          <a:solidFill>
            <a:schemeClr val="accent6">
              <a:lumMod val="75000"/>
            </a:schemeClr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defTabSz="309563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200"/>
          </a:p>
        </p:txBody>
      </p:sp>
    </p:spTree>
    <p:extLst>
      <p:ext uri="{BB962C8B-B14F-4D97-AF65-F5344CB8AC3E}">
        <p14:creationId xmlns:p14="http://schemas.microsoft.com/office/powerpoint/2010/main" val="1177148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E48D2A-51D8-FD11-D53B-D04FB95AC1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C96E8A2-1687-C7A7-D9F8-7324624A9A4A}"/>
              </a:ext>
            </a:extLst>
          </p:cNvPr>
          <p:cNvCxnSpPr>
            <a:cxnSpLocks/>
          </p:cNvCxnSpPr>
          <p:nvPr/>
        </p:nvCxnSpPr>
        <p:spPr>
          <a:xfrm>
            <a:off x="4046705" y="2611200"/>
            <a:ext cx="0" cy="1773004"/>
          </a:xfrm>
          <a:prstGeom prst="straightConnector1">
            <a:avLst/>
          </a:prstGeom>
          <a:ln w="508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">
            <a:extLst>
              <a:ext uri="{FF2B5EF4-FFF2-40B4-BE49-F238E27FC236}">
                <a16:creationId xmlns:a16="http://schemas.microsoft.com/office/drawing/2014/main" id="{CB29C8B6-0EC7-8683-BC94-35A04DFC9F66}"/>
              </a:ext>
            </a:extLst>
          </p:cNvPr>
          <p:cNvSpPr/>
          <p:nvPr/>
        </p:nvSpPr>
        <p:spPr>
          <a:xfrm>
            <a:off x="11751034" y="-14510"/>
            <a:ext cx="78107" cy="687250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defTabSz="309563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2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3967CC-06C1-88F4-5480-70D7F0418C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6404"/>
            <a:ext cx="12192000" cy="885373"/>
          </a:xfrm>
          <a:solidFill>
            <a:schemeClr val="bg1"/>
          </a:solidFill>
        </p:spPr>
        <p:txBody>
          <a:bodyPr>
            <a:normAutofit/>
          </a:bodyPr>
          <a:lstStyle/>
          <a:p>
            <a:pPr marL="187325"/>
            <a:r>
              <a:rPr lang="en-US" sz="3600" dirty="0">
                <a:solidFill>
                  <a:schemeClr val="accent6">
                    <a:lumMod val="50000"/>
                  </a:schemeClr>
                </a:solidFill>
                <a:latin typeface="Trebuchet MS" panose="020B0703020202090204" pitchFamily="34" charset="0"/>
              </a:rPr>
              <a:t>Sustainable </a:t>
            </a:r>
            <a:r>
              <a:rPr lang="en-US" sz="3600">
                <a:solidFill>
                  <a:schemeClr val="accent6">
                    <a:lumMod val="50000"/>
                  </a:schemeClr>
                </a:solidFill>
                <a:latin typeface="Trebuchet MS" panose="020B0703020202090204" pitchFamily="34" charset="0"/>
              </a:rPr>
              <a:t>Livelihoods Framework</a:t>
            </a:r>
            <a:endParaRPr lang="en-US" sz="3600" dirty="0">
              <a:solidFill>
                <a:schemeClr val="accent6">
                  <a:lumMod val="50000"/>
                </a:schemeClr>
              </a:solidFill>
              <a:latin typeface="Trebuchet MS" panose="020B0703020202090204" pitchFamily="34" charset="0"/>
            </a:endParaRPr>
          </a:p>
        </p:txBody>
      </p:sp>
      <p:sp>
        <p:nvSpPr>
          <p:cNvPr id="5" name="Rectangle">
            <a:extLst>
              <a:ext uri="{FF2B5EF4-FFF2-40B4-BE49-F238E27FC236}">
                <a16:creationId xmlns:a16="http://schemas.microsoft.com/office/drawing/2014/main" id="{3A3ECD43-B95A-62C1-4887-F12347F897B0}"/>
              </a:ext>
            </a:extLst>
          </p:cNvPr>
          <p:cNvSpPr/>
          <p:nvPr/>
        </p:nvSpPr>
        <p:spPr>
          <a:xfrm>
            <a:off x="11979823" y="-23128"/>
            <a:ext cx="107470" cy="6872509"/>
          </a:xfrm>
          <a:prstGeom prst="rect">
            <a:avLst/>
          </a:prstGeom>
          <a:solidFill>
            <a:schemeClr val="accent6">
              <a:lumMod val="75000"/>
            </a:schemeClr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defTabSz="309563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200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03E5EB00-8CC4-0D40-27EA-69BCB991A773}"/>
              </a:ext>
            </a:extLst>
          </p:cNvPr>
          <p:cNvSpPr/>
          <p:nvPr/>
        </p:nvSpPr>
        <p:spPr>
          <a:xfrm>
            <a:off x="509780" y="4406802"/>
            <a:ext cx="1353128" cy="104692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FF00"/>
                </a:solidFill>
              </a:rPr>
              <a:t>Livelihood Needs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353EFC0-838F-A738-A6DC-3E693D42BB4C}"/>
              </a:ext>
            </a:extLst>
          </p:cNvPr>
          <p:cNvSpPr/>
          <p:nvPr/>
        </p:nvSpPr>
        <p:spPr>
          <a:xfrm>
            <a:off x="6452751" y="4444133"/>
            <a:ext cx="1353128" cy="1046921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Livelihood Outcomes</a:t>
            </a:r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0F9A88F7-3F6D-C06C-D71D-88EBAEC0691F}"/>
              </a:ext>
            </a:extLst>
          </p:cNvPr>
          <p:cNvSpPr/>
          <p:nvPr/>
        </p:nvSpPr>
        <p:spPr>
          <a:xfrm>
            <a:off x="1922001" y="4738178"/>
            <a:ext cx="1441336" cy="356118"/>
          </a:xfrm>
          <a:prstGeom prst="rightArrow">
            <a:avLst/>
          </a:prstGeom>
          <a:solidFill>
            <a:srgbClr val="FF8B2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4EEE975-80B9-5A16-D2CD-788C1E0D1806}"/>
              </a:ext>
            </a:extLst>
          </p:cNvPr>
          <p:cNvSpPr/>
          <p:nvPr/>
        </p:nvSpPr>
        <p:spPr>
          <a:xfrm>
            <a:off x="3370141" y="1918253"/>
            <a:ext cx="1353128" cy="1046921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Livelihood Resources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D4563584-D162-02AD-6049-F18C27234959}"/>
              </a:ext>
            </a:extLst>
          </p:cNvPr>
          <p:cNvSpPr/>
          <p:nvPr/>
        </p:nvSpPr>
        <p:spPr>
          <a:xfrm>
            <a:off x="7415876" y="2965174"/>
            <a:ext cx="1353128" cy="1046921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Livelihood Stocks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D2BDFA73-2FF0-93B7-CD5B-D4D257DFB800}"/>
              </a:ext>
            </a:extLst>
          </p:cNvPr>
          <p:cNvSpPr/>
          <p:nvPr/>
        </p:nvSpPr>
        <p:spPr>
          <a:xfrm>
            <a:off x="9323128" y="1200274"/>
            <a:ext cx="1353128" cy="1046921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Livelihood</a:t>
            </a:r>
          </a:p>
          <a:p>
            <a:pPr algn="ctr"/>
            <a:r>
              <a:rPr lang="en-US" b="1" dirty="0">
                <a:solidFill>
                  <a:schemeClr val="tx1"/>
                </a:solidFill>
              </a:rPr>
              <a:t>Assets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FCFCABC-61C8-9CE1-F14F-7E7EA7495A40}"/>
              </a:ext>
            </a:extLst>
          </p:cNvPr>
          <p:cNvCxnSpPr>
            <a:stCxn id="10" idx="3"/>
            <a:endCxn id="12" idx="1"/>
          </p:cNvCxnSpPr>
          <p:nvPr/>
        </p:nvCxnSpPr>
        <p:spPr>
          <a:xfrm flipV="1">
            <a:off x="4723269" y="1723735"/>
            <a:ext cx="4599859" cy="717979"/>
          </a:xfrm>
          <a:prstGeom prst="straightConnector1">
            <a:avLst/>
          </a:prstGeom>
          <a:ln w="25400">
            <a:solidFill>
              <a:srgbClr val="FFFF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15B6CE0-D72A-A6F5-53FC-8A43E7F5F63F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>
            <a:off x="4723269" y="2441714"/>
            <a:ext cx="2692607" cy="1046921"/>
          </a:xfrm>
          <a:prstGeom prst="straightConnector1">
            <a:avLst/>
          </a:prstGeom>
          <a:ln w="25400">
            <a:solidFill>
              <a:srgbClr val="FFFF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87923E3-1A24-738C-996B-8A5E22BD3A73}"/>
              </a:ext>
            </a:extLst>
          </p:cNvPr>
          <p:cNvCxnSpPr>
            <a:cxnSpLocks/>
            <a:stCxn id="12" idx="2"/>
            <a:endCxn id="11" idx="3"/>
          </p:cNvCxnSpPr>
          <p:nvPr/>
        </p:nvCxnSpPr>
        <p:spPr>
          <a:xfrm flipH="1">
            <a:off x="8769004" y="2247195"/>
            <a:ext cx="1230688" cy="1241440"/>
          </a:xfrm>
          <a:prstGeom prst="straightConnector1">
            <a:avLst/>
          </a:prstGeom>
          <a:ln w="25400">
            <a:solidFill>
              <a:srgbClr val="FFFF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10F157B-319C-FBE4-3FE8-5E982A2EDDCC}"/>
              </a:ext>
            </a:extLst>
          </p:cNvPr>
          <p:cNvSpPr txBox="1"/>
          <p:nvPr/>
        </p:nvSpPr>
        <p:spPr>
          <a:xfrm>
            <a:off x="104707" y="1162778"/>
            <a:ext cx="24660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Basic Dynamics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C8C61C4-D009-4B9D-01C1-717AA844B319}"/>
              </a:ext>
            </a:extLst>
          </p:cNvPr>
          <p:cNvSpPr/>
          <p:nvPr/>
        </p:nvSpPr>
        <p:spPr>
          <a:xfrm>
            <a:off x="3408835" y="4444133"/>
            <a:ext cx="1353128" cy="1046921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Livelihood Activities</a:t>
            </a:r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02D91219-B78A-394A-190E-F30E67C97C7B}"/>
              </a:ext>
            </a:extLst>
          </p:cNvPr>
          <p:cNvSpPr/>
          <p:nvPr/>
        </p:nvSpPr>
        <p:spPr>
          <a:xfrm>
            <a:off x="4877365" y="4738178"/>
            <a:ext cx="1441336" cy="356118"/>
          </a:xfrm>
          <a:prstGeom prst="rightArrow">
            <a:avLst/>
          </a:prstGeom>
          <a:solidFill>
            <a:srgbClr val="FF8B2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CA3AAFA-4968-A923-B5F0-D2318FDA2CFC}"/>
              </a:ext>
            </a:extLst>
          </p:cNvPr>
          <p:cNvSpPr txBox="1"/>
          <p:nvPr/>
        </p:nvSpPr>
        <p:spPr>
          <a:xfrm>
            <a:off x="1922001" y="4970688"/>
            <a:ext cx="10748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Satisfied through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17CDAF4-62E4-09DE-DCE8-9EDAF85402B1}"/>
              </a:ext>
            </a:extLst>
          </p:cNvPr>
          <p:cNvSpPr txBox="1"/>
          <p:nvPr/>
        </p:nvSpPr>
        <p:spPr>
          <a:xfrm>
            <a:off x="4932449" y="5058653"/>
            <a:ext cx="1074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Produce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691319C-91AF-2F8D-742B-D5929C9C60B6}"/>
              </a:ext>
            </a:extLst>
          </p:cNvPr>
          <p:cNvSpPr txBox="1"/>
          <p:nvPr/>
        </p:nvSpPr>
        <p:spPr>
          <a:xfrm>
            <a:off x="2955161" y="3246496"/>
            <a:ext cx="10748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Are Needed for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0C04BFC-660F-59C6-4C0B-13A62EB3F8E6}"/>
              </a:ext>
            </a:extLst>
          </p:cNvPr>
          <p:cNvSpPr txBox="1"/>
          <p:nvPr/>
        </p:nvSpPr>
        <p:spPr>
          <a:xfrm>
            <a:off x="5245168" y="1695621"/>
            <a:ext cx="3509440" cy="369332"/>
          </a:xfrm>
          <a:prstGeom prst="rect">
            <a:avLst/>
          </a:prstGeom>
          <a:noFill/>
          <a:scene3d>
            <a:camera prst="orthographicFront">
              <a:rot lat="0" lon="0" rev="60000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Can be converted in both ways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8026AF2-CF43-CC53-270F-F85F1AB644DD}"/>
              </a:ext>
            </a:extLst>
          </p:cNvPr>
          <p:cNvSpPr txBox="1"/>
          <p:nvPr/>
        </p:nvSpPr>
        <p:spPr>
          <a:xfrm>
            <a:off x="4321677" y="2929571"/>
            <a:ext cx="3509440" cy="646331"/>
          </a:xfrm>
          <a:prstGeom prst="rect">
            <a:avLst/>
          </a:prstGeom>
          <a:noFill/>
          <a:scene3d>
            <a:camera prst="orthographicFront">
              <a:rot lat="0" lon="0" rev="20399999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Can be converted  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in both ways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25BE537-D8FE-ECB1-66E1-5822DFB47372}"/>
              </a:ext>
            </a:extLst>
          </p:cNvPr>
          <p:cNvSpPr txBox="1"/>
          <p:nvPr/>
        </p:nvSpPr>
        <p:spPr>
          <a:xfrm>
            <a:off x="7952171" y="2758594"/>
            <a:ext cx="3509440" cy="646331"/>
          </a:xfrm>
          <a:prstGeom prst="rect">
            <a:avLst/>
          </a:prstGeom>
          <a:noFill/>
          <a:scene3d>
            <a:camera prst="orthographicFront">
              <a:rot lat="0" lon="0" rev="270000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Can be converted  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in both ways</a:t>
            </a:r>
          </a:p>
        </p:txBody>
      </p:sp>
    </p:spTree>
    <p:extLst>
      <p:ext uri="{BB962C8B-B14F-4D97-AF65-F5344CB8AC3E}">
        <p14:creationId xmlns:p14="http://schemas.microsoft.com/office/powerpoint/2010/main" val="3501963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  <p:bldP spid="8" grpId="0" animBg="1"/>
      <p:bldP spid="10" grpId="0" animBg="1"/>
      <p:bldP spid="11" grpId="0" animBg="1"/>
      <p:bldP spid="12" grpId="0" animBg="1"/>
      <p:bldP spid="23" grpId="0"/>
      <p:bldP spid="6" grpId="0" animBg="1"/>
      <p:bldP spid="13" grpId="0" animBg="1"/>
      <p:bldP spid="15" grpId="0"/>
      <p:bldP spid="18" grpId="0"/>
      <p:bldP spid="19" grpId="0"/>
      <p:bldP spid="21" grpId="0"/>
      <p:bldP spid="22" grpId="0"/>
      <p:bldP spid="2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">
            <a:extLst>
              <a:ext uri="{FF2B5EF4-FFF2-40B4-BE49-F238E27FC236}">
                <a16:creationId xmlns:a16="http://schemas.microsoft.com/office/drawing/2014/main" id="{5C9552AA-EB5F-6A4A-A0C5-D1CC61336C26}"/>
              </a:ext>
            </a:extLst>
          </p:cNvPr>
          <p:cNvSpPr/>
          <p:nvPr/>
        </p:nvSpPr>
        <p:spPr>
          <a:xfrm>
            <a:off x="11751034" y="-14510"/>
            <a:ext cx="78107" cy="687250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defTabSz="309563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2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3F12E5-AA1D-DA41-8F82-5F2CCB56C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16116"/>
            <a:ext cx="12192000" cy="885373"/>
          </a:xfrm>
          <a:solidFill>
            <a:schemeClr val="bg1"/>
          </a:solidFill>
        </p:spPr>
        <p:txBody>
          <a:bodyPr>
            <a:normAutofit/>
          </a:bodyPr>
          <a:lstStyle/>
          <a:p>
            <a:pPr marL="187325"/>
            <a:r>
              <a:rPr lang="en-US" sz="3600" dirty="0">
                <a:solidFill>
                  <a:schemeClr val="accent6">
                    <a:lumMod val="50000"/>
                  </a:schemeClr>
                </a:solidFill>
                <a:latin typeface="Trebuchet MS" panose="020B0703020202090204" pitchFamily="34" charset="0"/>
              </a:rPr>
              <a:t>Sustainable Livelihoods Approach . . . 7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24C177-4047-054A-98B7-1BB59B97DC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707" y="1001489"/>
            <a:ext cx="11770410" cy="5856510"/>
          </a:xfrm>
        </p:spPr>
        <p:txBody>
          <a:bodyPr>
            <a:normAutofit/>
          </a:bodyPr>
          <a:lstStyle/>
          <a:p>
            <a:pPr>
              <a:lnSpc>
                <a:spcPct val="130000"/>
              </a:lnSpc>
            </a:pPr>
            <a:r>
              <a:rPr lang="en-IN" sz="1800" b="1" i="1" dirty="0">
                <a:solidFill>
                  <a:srgbClr val="FFFF00"/>
                </a:solidFill>
              </a:rPr>
              <a:t>Livelihood strategies </a:t>
            </a:r>
            <a:r>
              <a:rPr lang="en-IN" sz="1800" dirty="0">
                <a:solidFill>
                  <a:schemeClr val="bg1"/>
                </a:solidFill>
              </a:rPr>
              <a:t>aim to achieve </a:t>
            </a:r>
            <a:r>
              <a:rPr lang="en-IN" sz="1800" b="1" i="1" dirty="0">
                <a:solidFill>
                  <a:srgbClr val="FFFF00"/>
                </a:solidFill>
              </a:rPr>
              <a:t>livelihood outcomes</a:t>
            </a:r>
            <a:r>
              <a:rPr lang="en-IN" sz="1800" dirty="0">
                <a:solidFill>
                  <a:schemeClr val="bg1"/>
                </a:solidFill>
              </a:rPr>
              <a:t>. </a:t>
            </a:r>
          </a:p>
          <a:p>
            <a:pPr>
              <a:lnSpc>
                <a:spcPct val="130000"/>
              </a:lnSpc>
            </a:pPr>
            <a:r>
              <a:rPr lang="en-IN" sz="1800" b="1" i="1" dirty="0">
                <a:solidFill>
                  <a:srgbClr val="00B0F0"/>
                </a:solidFill>
              </a:rPr>
              <a:t>Decisions</a:t>
            </a:r>
            <a:r>
              <a:rPr lang="en-IN" sz="1800" dirty="0">
                <a:solidFill>
                  <a:schemeClr val="bg1"/>
                </a:solidFill>
              </a:rPr>
              <a:t> on </a:t>
            </a:r>
            <a:r>
              <a:rPr lang="en-IN" sz="1800" b="1" i="1" dirty="0">
                <a:solidFill>
                  <a:srgbClr val="FFFF00"/>
                </a:solidFill>
              </a:rPr>
              <a:t>Livelihood strategies </a:t>
            </a:r>
            <a:r>
              <a:rPr lang="en-IN" sz="1800" b="1" i="1" dirty="0">
                <a:solidFill>
                  <a:schemeClr val="bg1"/>
                </a:solidFill>
              </a:rPr>
              <a:t>may invoke </a:t>
            </a:r>
          </a:p>
          <a:p>
            <a:pPr marL="536575" indent="-261938">
              <a:lnSpc>
                <a:spcPct val="150000"/>
              </a:lnSpc>
            </a:pPr>
            <a:r>
              <a:rPr lang="en-IN" sz="1800" dirty="0">
                <a:solidFill>
                  <a:schemeClr val="bg1"/>
                </a:solidFill>
              </a:rPr>
              <a:t>natural-resource-based </a:t>
            </a:r>
            <a:r>
              <a:rPr lang="en-IN" sz="1800" b="1" i="1" dirty="0">
                <a:solidFill>
                  <a:srgbClr val="FF8B2A"/>
                </a:solidFill>
              </a:rPr>
              <a:t>activities</a:t>
            </a:r>
            <a:r>
              <a:rPr lang="en-IN" sz="1800" dirty="0">
                <a:solidFill>
                  <a:schemeClr val="bg1"/>
                </a:solidFill>
              </a:rPr>
              <a:t>, nonnatural resource-based and off-farm </a:t>
            </a:r>
            <a:r>
              <a:rPr lang="en-IN" sz="1800" b="1" i="1" dirty="0">
                <a:solidFill>
                  <a:srgbClr val="FF8B2A"/>
                </a:solidFill>
              </a:rPr>
              <a:t>activities</a:t>
            </a:r>
            <a:r>
              <a:rPr lang="en-IN" sz="1800" dirty="0">
                <a:solidFill>
                  <a:schemeClr val="bg1"/>
                </a:solidFill>
              </a:rPr>
              <a:t>, migration and remittances, pensions and grants, intensification versus diversification, and trade-off between short-term versus long-term </a:t>
            </a:r>
            <a:r>
              <a:rPr lang="en-IN" sz="1800" b="1" i="1" dirty="0">
                <a:solidFill>
                  <a:srgbClr val="FFFF00"/>
                </a:solidFill>
              </a:rPr>
              <a:t>livelihood outcomes</a:t>
            </a:r>
            <a:r>
              <a:rPr lang="en-IN" sz="1800" dirty="0">
                <a:solidFill>
                  <a:schemeClr val="bg1"/>
                </a:solidFill>
              </a:rPr>
              <a:t>, </a:t>
            </a:r>
          </a:p>
          <a:p>
            <a:pPr marL="536575" indent="-261938">
              <a:lnSpc>
                <a:spcPct val="150000"/>
              </a:lnSpc>
            </a:pPr>
            <a:r>
              <a:rPr lang="en-IN" sz="1800" dirty="0">
                <a:solidFill>
                  <a:schemeClr val="bg1"/>
                </a:solidFill>
              </a:rPr>
              <a:t>some of which may compete. </a:t>
            </a:r>
          </a:p>
          <a:p>
            <a:pPr marL="222250" indent="-209550">
              <a:lnSpc>
                <a:spcPct val="130000"/>
              </a:lnSpc>
            </a:pPr>
            <a:r>
              <a:rPr lang="en-IN" sz="1800" dirty="0">
                <a:solidFill>
                  <a:schemeClr val="bg1"/>
                </a:solidFill>
              </a:rPr>
              <a:t>Potential </a:t>
            </a:r>
            <a:r>
              <a:rPr lang="en-IN" sz="1800" b="1" i="1" dirty="0">
                <a:solidFill>
                  <a:srgbClr val="FFFF00"/>
                </a:solidFill>
              </a:rPr>
              <a:t>livelihood outcomes</a:t>
            </a:r>
            <a:r>
              <a:rPr lang="en-IN" sz="1800" dirty="0">
                <a:solidFill>
                  <a:schemeClr val="bg1"/>
                </a:solidFill>
              </a:rPr>
              <a:t> </a:t>
            </a:r>
            <a:r>
              <a:rPr lang="en-IN" sz="1800" b="1" i="1" dirty="0">
                <a:solidFill>
                  <a:schemeClr val="bg1"/>
                </a:solidFill>
              </a:rPr>
              <a:t>can include </a:t>
            </a:r>
          </a:p>
          <a:p>
            <a:pPr marL="536575" indent="-314325">
              <a:lnSpc>
                <a:spcPct val="150000"/>
              </a:lnSpc>
            </a:pPr>
            <a:r>
              <a:rPr lang="en-IN" sz="1800" dirty="0">
                <a:solidFill>
                  <a:schemeClr val="bg1"/>
                </a:solidFill>
              </a:rPr>
              <a:t>more income, increased well-being, reduced vulnerability, improved food security, more sustainable use of the natural resource base, and recovered human dignity, between which there may again also be conflict </a:t>
            </a:r>
          </a:p>
        </p:txBody>
      </p:sp>
      <p:sp>
        <p:nvSpPr>
          <p:cNvPr id="5" name="Rectangle">
            <a:extLst>
              <a:ext uri="{FF2B5EF4-FFF2-40B4-BE49-F238E27FC236}">
                <a16:creationId xmlns:a16="http://schemas.microsoft.com/office/drawing/2014/main" id="{2D91EB21-04C4-F549-9040-B3D4CD33CACC}"/>
              </a:ext>
            </a:extLst>
          </p:cNvPr>
          <p:cNvSpPr/>
          <p:nvPr/>
        </p:nvSpPr>
        <p:spPr>
          <a:xfrm>
            <a:off x="11979823" y="-23128"/>
            <a:ext cx="107470" cy="6872509"/>
          </a:xfrm>
          <a:prstGeom prst="rect">
            <a:avLst/>
          </a:prstGeom>
          <a:solidFill>
            <a:schemeClr val="accent6">
              <a:lumMod val="75000"/>
            </a:schemeClr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defTabSz="309563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200"/>
          </a:p>
        </p:txBody>
      </p:sp>
    </p:spTree>
    <p:extLst>
      <p:ext uri="{BB962C8B-B14F-4D97-AF65-F5344CB8AC3E}">
        <p14:creationId xmlns:p14="http://schemas.microsoft.com/office/powerpoint/2010/main" val="2295964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">
            <a:extLst>
              <a:ext uri="{FF2B5EF4-FFF2-40B4-BE49-F238E27FC236}">
                <a16:creationId xmlns:a16="http://schemas.microsoft.com/office/drawing/2014/main" id="{5C9552AA-EB5F-6A4A-A0C5-D1CC61336C26}"/>
              </a:ext>
            </a:extLst>
          </p:cNvPr>
          <p:cNvSpPr/>
          <p:nvPr/>
        </p:nvSpPr>
        <p:spPr>
          <a:xfrm>
            <a:off x="11751034" y="-14510"/>
            <a:ext cx="78107" cy="687250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defTabSz="309563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2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3F12E5-AA1D-DA41-8F82-5F2CCB56C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16116"/>
            <a:ext cx="12192000" cy="885373"/>
          </a:xfrm>
          <a:solidFill>
            <a:schemeClr val="bg1"/>
          </a:solidFill>
        </p:spPr>
        <p:txBody>
          <a:bodyPr>
            <a:normAutofit/>
          </a:bodyPr>
          <a:lstStyle/>
          <a:p>
            <a:pPr marL="187325"/>
            <a:r>
              <a:rPr lang="en-US" sz="3600" dirty="0">
                <a:solidFill>
                  <a:schemeClr val="accent6">
                    <a:lumMod val="50000"/>
                  </a:schemeClr>
                </a:solidFill>
                <a:latin typeface="Trebuchet MS" panose="020B0703020202090204" pitchFamily="34" charset="0"/>
              </a:rPr>
              <a:t>Sustainable Livelihoods Approach . . . 6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24C177-4047-054A-98B7-1BB59B97DC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707" y="1001489"/>
            <a:ext cx="11770410" cy="5856510"/>
          </a:xfrm>
        </p:spPr>
        <p:txBody>
          <a:bodyPr>
            <a:normAutofit/>
          </a:bodyPr>
          <a:lstStyle/>
          <a:p>
            <a:pPr>
              <a:lnSpc>
                <a:spcPct val="130000"/>
              </a:lnSpc>
            </a:pPr>
            <a:r>
              <a:rPr lang="en-IN" sz="1800" b="1" i="1" dirty="0">
                <a:solidFill>
                  <a:srgbClr val="FFFF00"/>
                </a:solidFill>
              </a:rPr>
              <a:t>Vulnerability</a:t>
            </a:r>
            <a:r>
              <a:rPr lang="en-IN" sz="1800" dirty="0">
                <a:solidFill>
                  <a:schemeClr val="bg1"/>
                </a:solidFill>
              </a:rPr>
              <a:t>: </a:t>
            </a:r>
            <a:r>
              <a:rPr lang="en-IN" sz="1800" b="1" i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Insecurity</a:t>
            </a:r>
            <a:r>
              <a:rPr lang="en-IN" sz="1800" dirty="0">
                <a:solidFill>
                  <a:schemeClr val="bg1"/>
                </a:solidFill>
              </a:rPr>
              <a:t> in </a:t>
            </a:r>
            <a:r>
              <a:rPr lang="en-IN" sz="1800" b="1" i="1" dirty="0">
                <a:solidFill>
                  <a:srgbClr val="00B0F0"/>
                </a:solidFill>
              </a:rPr>
              <a:t>well-being</a:t>
            </a:r>
            <a:r>
              <a:rPr lang="en-IN" sz="1800" dirty="0">
                <a:solidFill>
                  <a:schemeClr val="bg1"/>
                </a:solidFill>
              </a:rPr>
              <a:t> of </a:t>
            </a:r>
            <a:r>
              <a:rPr lang="en-IN" sz="18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individuals, households, and communities </a:t>
            </a:r>
          </a:p>
          <a:p>
            <a:pPr marL="1033463" indent="-209550">
              <a:lnSpc>
                <a:spcPct val="130000"/>
              </a:lnSpc>
            </a:pPr>
            <a:r>
              <a:rPr lang="en-IN" sz="1800" b="1" i="1" dirty="0">
                <a:solidFill>
                  <a:schemeClr val="bg1"/>
                </a:solidFill>
              </a:rPr>
              <a:t>in the face of </a:t>
            </a:r>
            <a:r>
              <a:rPr lang="en-IN" sz="1800" b="1" i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changes</a:t>
            </a:r>
            <a:r>
              <a:rPr lang="en-IN" sz="1800" dirty="0">
                <a:solidFill>
                  <a:schemeClr val="bg1"/>
                </a:solidFill>
              </a:rPr>
              <a:t> in their </a:t>
            </a:r>
            <a:r>
              <a:rPr lang="en-IN" sz="1800" b="1" i="1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external environment</a:t>
            </a:r>
            <a:r>
              <a:rPr lang="en-IN" sz="1800" dirty="0">
                <a:solidFill>
                  <a:schemeClr val="bg1"/>
                </a:solidFill>
              </a:rPr>
              <a:t>. </a:t>
            </a:r>
          </a:p>
          <a:p>
            <a:pPr>
              <a:lnSpc>
                <a:spcPct val="130000"/>
              </a:lnSpc>
            </a:pPr>
            <a:r>
              <a:rPr lang="en-IN" sz="1800" b="1" i="1" dirty="0">
                <a:solidFill>
                  <a:srgbClr val="FFFF00"/>
                </a:solidFill>
              </a:rPr>
              <a:t>Vulnerability</a:t>
            </a:r>
            <a:r>
              <a:rPr lang="en-IN" sz="1800" dirty="0">
                <a:solidFill>
                  <a:schemeClr val="bg1"/>
                </a:solidFill>
              </a:rPr>
              <a:t> has </a:t>
            </a:r>
            <a:r>
              <a:rPr lang="en-IN" sz="1800" b="1" i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two facets</a:t>
            </a:r>
            <a:r>
              <a:rPr lang="en-IN" sz="1800" dirty="0">
                <a:solidFill>
                  <a:schemeClr val="bg1"/>
                </a:solidFill>
              </a:rPr>
              <a:t>: </a:t>
            </a:r>
          </a:p>
          <a:p>
            <a:pPr marL="758825" indent="-261938">
              <a:lnSpc>
                <a:spcPct val="130000"/>
              </a:lnSpc>
            </a:pPr>
            <a:r>
              <a:rPr lang="en-IN" sz="1800" dirty="0">
                <a:solidFill>
                  <a:schemeClr val="bg1"/>
                </a:solidFill>
              </a:rPr>
              <a:t>an </a:t>
            </a:r>
            <a:r>
              <a:rPr lang="en-IN" sz="1800" b="1" i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external side </a:t>
            </a:r>
            <a:r>
              <a:rPr lang="en-IN" sz="1800" dirty="0">
                <a:solidFill>
                  <a:schemeClr val="bg1"/>
                </a:solidFill>
              </a:rPr>
              <a:t>of shocks, </a:t>
            </a:r>
            <a:r>
              <a:rPr lang="en-IN" sz="1800" dirty="0" err="1">
                <a:solidFill>
                  <a:schemeClr val="bg1"/>
                </a:solidFill>
              </a:rPr>
              <a:t>seasonalities</a:t>
            </a:r>
            <a:r>
              <a:rPr lang="en-IN" sz="1800" dirty="0">
                <a:solidFill>
                  <a:schemeClr val="bg1"/>
                </a:solidFill>
              </a:rPr>
              <a:t>, and critical trends; and </a:t>
            </a:r>
          </a:p>
          <a:p>
            <a:pPr marL="758825" indent="-261938">
              <a:lnSpc>
                <a:spcPct val="130000"/>
              </a:lnSpc>
            </a:pPr>
            <a:r>
              <a:rPr lang="en-IN" sz="1800" dirty="0">
                <a:solidFill>
                  <a:schemeClr val="bg1"/>
                </a:solidFill>
              </a:rPr>
              <a:t>an </a:t>
            </a:r>
            <a:r>
              <a:rPr lang="en-IN" sz="1800" b="1" i="1" dirty="0">
                <a:solidFill>
                  <a:schemeClr val="accent2">
                    <a:lumMod val="75000"/>
                  </a:schemeClr>
                </a:solidFill>
              </a:rPr>
              <a:t>internal side </a:t>
            </a:r>
            <a:r>
              <a:rPr lang="en-IN" sz="1800" dirty="0">
                <a:solidFill>
                  <a:schemeClr val="bg1"/>
                </a:solidFill>
              </a:rPr>
              <a:t>of defencelessness caused by lack of ability and means to cope with these. </a:t>
            </a:r>
          </a:p>
          <a:p>
            <a:pPr>
              <a:lnSpc>
                <a:spcPct val="130000"/>
              </a:lnSpc>
            </a:pPr>
            <a:r>
              <a:rPr lang="en-IN" sz="1800" dirty="0">
                <a:solidFill>
                  <a:schemeClr val="bg1"/>
                </a:solidFill>
              </a:rPr>
              <a:t>The </a:t>
            </a:r>
            <a:r>
              <a:rPr lang="en-IN" sz="1800" b="1" i="1" dirty="0">
                <a:solidFill>
                  <a:srgbClr val="FFFF00"/>
                </a:solidFill>
              </a:rPr>
              <a:t>Vulnerability Contexts</a:t>
            </a:r>
            <a:r>
              <a:rPr lang="en-IN" sz="1800" dirty="0">
                <a:solidFill>
                  <a:schemeClr val="bg1"/>
                </a:solidFill>
              </a:rPr>
              <a:t> includes </a:t>
            </a:r>
          </a:p>
          <a:p>
            <a:pPr lvl="1">
              <a:lnSpc>
                <a:spcPct val="130000"/>
              </a:lnSpc>
              <a:spcBef>
                <a:spcPts val="1000"/>
              </a:spcBef>
            </a:pPr>
            <a:r>
              <a:rPr lang="en-IN" sz="1800" dirty="0">
                <a:solidFill>
                  <a:schemeClr val="bg1"/>
                </a:solidFill>
              </a:rPr>
              <a:t>shocks, e.g., conflict, illnesses, floods, storms, droughts, pests, diseases </a:t>
            </a:r>
          </a:p>
          <a:p>
            <a:pPr lvl="1">
              <a:lnSpc>
                <a:spcPct val="130000"/>
              </a:lnSpc>
              <a:spcBef>
                <a:spcPts val="1000"/>
              </a:spcBef>
            </a:pPr>
            <a:r>
              <a:rPr lang="en-IN" sz="1800" dirty="0" err="1">
                <a:solidFill>
                  <a:schemeClr val="bg1"/>
                </a:solidFill>
              </a:rPr>
              <a:t>seasonalities</a:t>
            </a:r>
            <a:r>
              <a:rPr lang="en-IN" sz="1800" dirty="0">
                <a:solidFill>
                  <a:schemeClr val="bg1"/>
                </a:solidFill>
              </a:rPr>
              <a:t>, e.g., prices and employment opportunities </a:t>
            </a:r>
          </a:p>
          <a:p>
            <a:pPr lvl="1">
              <a:lnSpc>
                <a:spcPct val="130000"/>
              </a:lnSpc>
              <a:spcBef>
                <a:spcPts val="1000"/>
              </a:spcBef>
            </a:pPr>
            <a:r>
              <a:rPr lang="en-IN" sz="1800" dirty="0">
                <a:solidFill>
                  <a:schemeClr val="bg1"/>
                </a:solidFill>
              </a:rPr>
              <a:t>critical trends, e.g., demographic, environmental, economic, governance, and </a:t>
            </a:r>
          </a:p>
          <a:p>
            <a:pPr lvl="1">
              <a:lnSpc>
                <a:spcPct val="130000"/>
              </a:lnSpc>
              <a:spcBef>
                <a:spcPts val="1000"/>
              </a:spcBef>
            </a:pPr>
            <a:r>
              <a:rPr lang="en-IN" sz="1800" dirty="0">
                <a:solidFill>
                  <a:schemeClr val="bg1"/>
                </a:solidFill>
              </a:rPr>
              <a:t>technological trends </a:t>
            </a:r>
          </a:p>
          <a:p>
            <a:pPr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IN" sz="1800" dirty="0">
              <a:solidFill>
                <a:schemeClr val="bg1"/>
              </a:solidFill>
              <a:effectLst/>
            </a:endParaRPr>
          </a:p>
        </p:txBody>
      </p:sp>
      <p:sp>
        <p:nvSpPr>
          <p:cNvPr id="5" name="Rectangle">
            <a:extLst>
              <a:ext uri="{FF2B5EF4-FFF2-40B4-BE49-F238E27FC236}">
                <a16:creationId xmlns:a16="http://schemas.microsoft.com/office/drawing/2014/main" id="{2D91EB21-04C4-F549-9040-B3D4CD33CACC}"/>
              </a:ext>
            </a:extLst>
          </p:cNvPr>
          <p:cNvSpPr/>
          <p:nvPr/>
        </p:nvSpPr>
        <p:spPr>
          <a:xfrm>
            <a:off x="11979823" y="-23128"/>
            <a:ext cx="107470" cy="6872509"/>
          </a:xfrm>
          <a:prstGeom prst="rect">
            <a:avLst/>
          </a:prstGeom>
          <a:solidFill>
            <a:schemeClr val="accent6">
              <a:lumMod val="75000"/>
            </a:schemeClr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defTabSz="309563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200"/>
          </a:p>
        </p:txBody>
      </p:sp>
    </p:spTree>
    <p:extLst>
      <p:ext uri="{BB962C8B-B14F-4D97-AF65-F5344CB8AC3E}">
        <p14:creationId xmlns:p14="http://schemas.microsoft.com/office/powerpoint/2010/main" val="1154416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">
            <a:extLst>
              <a:ext uri="{FF2B5EF4-FFF2-40B4-BE49-F238E27FC236}">
                <a16:creationId xmlns:a16="http://schemas.microsoft.com/office/drawing/2014/main" id="{5C9552AA-EB5F-6A4A-A0C5-D1CC61336C26}"/>
              </a:ext>
            </a:extLst>
          </p:cNvPr>
          <p:cNvSpPr/>
          <p:nvPr/>
        </p:nvSpPr>
        <p:spPr>
          <a:xfrm>
            <a:off x="11751034" y="-14510"/>
            <a:ext cx="78107" cy="687250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defTabSz="309563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2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3F12E5-AA1D-DA41-8F82-5F2CCB56C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16116"/>
            <a:ext cx="12192000" cy="885373"/>
          </a:xfrm>
          <a:solidFill>
            <a:schemeClr val="bg1"/>
          </a:solidFill>
        </p:spPr>
        <p:txBody>
          <a:bodyPr>
            <a:normAutofit/>
          </a:bodyPr>
          <a:lstStyle/>
          <a:p>
            <a:pPr marL="187325"/>
            <a:r>
              <a:rPr lang="en-US" sz="3600" dirty="0">
                <a:solidFill>
                  <a:schemeClr val="accent6">
                    <a:lumMod val="50000"/>
                  </a:schemeClr>
                </a:solidFill>
                <a:latin typeface="Trebuchet MS" panose="020B0703020202090204" pitchFamily="34" charset="0"/>
              </a:rPr>
              <a:t>Sustainable Livelihoods Approach . . . 8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24C177-4047-054A-98B7-1BB59B97DC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707" y="1001489"/>
            <a:ext cx="11770410" cy="5856510"/>
          </a:xfrm>
        </p:spPr>
        <p:txBody>
          <a:bodyPr>
            <a:normAutofit/>
          </a:bodyPr>
          <a:lstStyle/>
          <a:p>
            <a:pPr>
              <a:lnSpc>
                <a:spcPct val="130000"/>
              </a:lnSpc>
            </a:pPr>
            <a:r>
              <a:rPr lang="en-IN" sz="1800" b="1" i="1" dirty="0">
                <a:solidFill>
                  <a:srgbClr val="FFFF00"/>
                </a:solidFill>
              </a:rPr>
              <a:t>Livelihood Strategies </a:t>
            </a:r>
            <a:r>
              <a:rPr lang="en-IN" sz="1800" dirty="0">
                <a:solidFill>
                  <a:schemeClr val="bg1"/>
                </a:solidFill>
              </a:rPr>
              <a:t>and </a:t>
            </a:r>
            <a:r>
              <a:rPr lang="en-IN" sz="1800" b="1" i="1" dirty="0">
                <a:solidFill>
                  <a:srgbClr val="FFFF00"/>
                </a:solidFill>
              </a:rPr>
              <a:t>Livelihood Outcomes </a:t>
            </a:r>
            <a:r>
              <a:rPr lang="en-IN" sz="1800" dirty="0">
                <a:solidFill>
                  <a:schemeClr val="bg1"/>
                </a:solidFill>
              </a:rPr>
              <a:t>are </a:t>
            </a:r>
            <a:r>
              <a:rPr lang="en-IN" sz="1800" b="1" dirty="0">
                <a:solidFill>
                  <a:schemeClr val="bg1"/>
                </a:solidFill>
              </a:rPr>
              <a:t>dependent on </a:t>
            </a:r>
          </a:p>
          <a:p>
            <a:pPr marL="666750" indent="-209550">
              <a:lnSpc>
                <a:spcPct val="130000"/>
              </a:lnSpc>
            </a:pPr>
            <a:r>
              <a:rPr lang="en-IN" sz="18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access to </a:t>
            </a:r>
            <a:r>
              <a:rPr lang="en-IN" sz="1800" b="1" i="1" dirty="0">
                <a:solidFill>
                  <a:srgbClr val="92D050"/>
                </a:solidFill>
              </a:rPr>
              <a:t>capital/ assets </a:t>
            </a:r>
            <a:r>
              <a:rPr lang="en-IN" sz="1800" dirty="0">
                <a:solidFill>
                  <a:schemeClr val="bg1"/>
                </a:solidFill>
              </a:rPr>
              <a:t>or </a:t>
            </a:r>
          </a:p>
          <a:p>
            <a:pPr marL="666750" indent="-209550">
              <a:lnSpc>
                <a:spcPct val="130000"/>
              </a:lnSpc>
            </a:pPr>
            <a:r>
              <a:rPr lang="en-IN" sz="1800" b="1" i="1" dirty="0">
                <a:solidFill>
                  <a:schemeClr val="bg1"/>
                </a:solidFill>
              </a:rPr>
              <a:t>constrained by </a:t>
            </a:r>
            <a:r>
              <a:rPr lang="en-IN" sz="1800" dirty="0">
                <a:solidFill>
                  <a:schemeClr val="bg1"/>
                </a:solidFill>
              </a:rPr>
              <a:t>the </a:t>
            </a:r>
            <a:r>
              <a:rPr lang="en-IN" sz="1800" b="1" i="1" dirty="0">
                <a:solidFill>
                  <a:schemeClr val="accent2">
                    <a:lumMod val="75000"/>
                  </a:schemeClr>
                </a:solidFill>
              </a:rPr>
              <a:t>vulnerability context</a:t>
            </a:r>
            <a:r>
              <a:rPr lang="en-IN" sz="1800" dirty="0">
                <a:solidFill>
                  <a:schemeClr val="bg1"/>
                </a:solidFill>
              </a:rPr>
              <a:t>; they</a:t>
            </a:r>
          </a:p>
          <a:p>
            <a:pPr marL="666750" indent="-209550">
              <a:lnSpc>
                <a:spcPct val="130000"/>
              </a:lnSpc>
            </a:pPr>
            <a:r>
              <a:rPr lang="en-IN" sz="1800" b="1" i="1" dirty="0">
                <a:solidFill>
                  <a:schemeClr val="bg1"/>
                </a:solidFill>
              </a:rPr>
              <a:t>are </a:t>
            </a:r>
            <a:r>
              <a:rPr lang="en-IN" sz="1800" b="1" i="1" u="sng" dirty="0">
                <a:solidFill>
                  <a:schemeClr val="bg1"/>
                </a:solidFill>
              </a:rPr>
              <a:t>also</a:t>
            </a:r>
            <a:r>
              <a:rPr lang="en-IN" sz="1800" dirty="0">
                <a:solidFill>
                  <a:schemeClr val="bg1"/>
                </a:solidFill>
              </a:rPr>
              <a:t> </a:t>
            </a:r>
            <a:r>
              <a:rPr lang="en-IN" sz="1800" b="1" i="1" dirty="0">
                <a:solidFill>
                  <a:schemeClr val="bg1"/>
                </a:solidFill>
              </a:rPr>
              <a:t>transformed</a:t>
            </a:r>
            <a:r>
              <a:rPr lang="en-IN" sz="1800" b="1" dirty="0">
                <a:solidFill>
                  <a:schemeClr val="bg1"/>
                </a:solidFill>
              </a:rPr>
              <a:t> by </a:t>
            </a:r>
            <a:r>
              <a:rPr lang="en-IN" sz="1800" dirty="0">
                <a:solidFill>
                  <a:schemeClr val="bg1"/>
                </a:solidFill>
              </a:rPr>
              <a:t>the </a:t>
            </a:r>
            <a:r>
              <a:rPr lang="en-IN" sz="1800" b="1" i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environment</a:t>
            </a:r>
            <a:r>
              <a:rPr lang="en-IN" sz="1800" dirty="0">
                <a:solidFill>
                  <a:schemeClr val="bg1"/>
                </a:solidFill>
              </a:rPr>
              <a:t> of </a:t>
            </a:r>
            <a:r>
              <a:rPr lang="en-IN" sz="1800" b="1" i="1" dirty="0">
                <a:solidFill>
                  <a:srgbClr val="92D050"/>
                </a:solidFill>
              </a:rPr>
              <a:t>structures </a:t>
            </a:r>
            <a:r>
              <a:rPr lang="en-IN" sz="1800" dirty="0">
                <a:solidFill>
                  <a:schemeClr val="bg1"/>
                </a:solidFill>
              </a:rPr>
              <a:t>and </a:t>
            </a:r>
            <a:r>
              <a:rPr lang="en-IN" sz="1800" b="1" i="1" dirty="0">
                <a:solidFill>
                  <a:srgbClr val="00B0F0"/>
                </a:solidFill>
              </a:rPr>
              <a:t>processes</a:t>
            </a:r>
            <a:r>
              <a:rPr lang="en-IN" sz="1800" dirty="0">
                <a:solidFill>
                  <a:schemeClr val="bg1"/>
                </a:solidFill>
              </a:rPr>
              <a:t>. </a:t>
            </a:r>
          </a:p>
          <a:p>
            <a:pPr marL="457200" indent="-412750">
              <a:lnSpc>
                <a:spcPct val="130000"/>
              </a:lnSpc>
              <a:buNone/>
            </a:pPr>
            <a:r>
              <a:rPr lang="en-IN" sz="1800" b="1" i="1" dirty="0">
                <a:solidFill>
                  <a:srgbClr val="FFFF00"/>
                </a:solidFill>
              </a:rPr>
              <a:t>Structures</a:t>
            </a:r>
            <a:endParaRPr lang="en-IN" sz="1800" dirty="0">
              <a:solidFill>
                <a:schemeClr val="bg1"/>
              </a:solidFill>
            </a:endParaRPr>
          </a:p>
          <a:p>
            <a:pPr>
              <a:lnSpc>
                <a:spcPct val="130000"/>
              </a:lnSpc>
            </a:pPr>
            <a:r>
              <a:rPr lang="en-IN" sz="1800" b="1" i="1" dirty="0">
                <a:solidFill>
                  <a:srgbClr val="92D050"/>
                </a:solidFill>
              </a:rPr>
              <a:t>Structures</a:t>
            </a:r>
            <a:r>
              <a:rPr lang="en-IN" sz="1800" dirty="0">
                <a:solidFill>
                  <a:schemeClr val="bg1"/>
                </a:solidFill>
              </a:rPr>
              <a:t> are the </a:t>
            </a:r>
            <a:r>
              <a:rPr lang="en-IN" sz="1800" b="1" i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public </a:t>
            </a:r>
            <a:r>
              <a:rPr lang="en-IN" sz="1800" dirty="0">
                <a:solidFill>
                  <a:schemeClr val="bg1"/>
                </a:solidFill>
              </a:rPr>
              <a:t>and </a:t>
            </a:r>
            <a:r>
              <a:rPr lang="en-IN" sz="1800" b="1" i="1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private sector </a:t>
            </a:r>
            <a:r>
              <a:rPr lang="en-IN" sz="1800" b="1" i="1" dirty="0">
                <a:solidFill>
                  <a:schemeClr val="accent2">
                    <a:lumMod val="75000"/>
                  </a:schemeClr>
                </a:solidFill>
              </a:rPr>
              <a:t>organizations</a:t>
            </a:r>
            <a:r>
              <a:rPr lang="en-IN" sz="1800" b="1" i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IN" sz="1800" dirty="0">
                <a:solidFill>
                  <a:schemeClr val="bg1"/>
                </a:solidFill>
              </a:rPr>
              <a:t>that </a:t>
            </a:r>
          </a:p>
          <a:p>
            <a:pPr marL="758825" indent="-209550">
              <a:lnSpc>
                <a:spcPct val="130000"/>
              </a:lnSpc>
            </a:pPr>
            <a:r>
              <a:rPr lang="en-IN" sz="1800" b="1" i="1" dirty="0">
                <a:solidFill>
                  <a:schemeClr val="bg1"/>
                </a:solidFill>
              </a:rPr>
              <a:t>set</a:t>
            </a:r>
            <a:r>
              <a:rPr lang="en-IN" sz="1800" dirty="0">
                <a:solidFill>
                  <a:schemeClr val="bg1"/>
                </a:solidFill>
              </a:rPr>
              <a:t> and </a:t>
            </a:r>
            <a:r>
              <a:rPr lang="en-IN" sz="1800" b="1" i="1" dirty="0">
                <a:solidFill>
                  <a:schemeClr val="bg1"/>
                </a:solidFill>
              </a:rPr>
              <a:t>implement</a:t>
            </a:r>
            <a:r>
              <a:rPr lang="en-IN" sz="1800" dirty="0">
                <a:solidFill>
                  <a:schemeClr val="bg1"/>
                </a:solidFill>
              </a:rPr>
              <a:t> </a:t>
            </a:r>
            <a:r>
              <a:rPr lang="en-IN" sz="18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policy and legislation</a:t>
            </a:r>
            <a:r>
              <a:rPr lang="en-IN" sz="1800" dirty="0">
                <a:solidFill>
                  <a:schemeClr val="bg1"/>
                </a:solidFill>
              </a:rPr>
              <a:t>; </a:t>
            </a:r>
          </a:p>
          <a:p>
            <a:pPr marL="758825" indent="-209550">
              <a:lnSpc>
                <a:spcPct val="130000"/>
              </a:lnSpc>
            </a:pPr>
            <a:r>
              <a:rPr lang="en-IN" sz="1800" b="1" i="1" dirty="0">
                <a:solidFill>
                  <a:schemeClr val="bg1"/>
                </a:solidFill>
              </a:rPr>
              <a:t>deliver</a:t>
            </a:r>
            <a:r>
              <a:rPr lang="en-IN" sz="1800" dirty="0">
                <a:solidFill>
                  <a:schemeClr val="bg1"/>
                </a:solidFill>
              </a:rPr>
              <a:t> </a:t>
            </a:r>
            <a:r>
              <a:rPr lang="en-IN" sz="18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services</a:t>
            </a:r>
            <a:r>
              <a:rPr lang="en-IN" sz="1800" dirty="0">
                <a:solidFill>
                  <a:schemeClr val="bg1"/>
                </a:solidFill>
              </a:rPr>
              <a:t>; and </a:t>
            </a:r>
          </a:p>
          <a:p>
            <a:pPr marL="758825" indent="-209550">
              <a:lnSpc>
                <a:spcPct val="130000"/>
              </a:lnSpc>
            </a:pPr>
            <a:r>
              <a:rPr lang="en-IN" sz="1800" b="1" i="1" dirty="0">
                <a:solidFill>
                  <a:schemeClr val="bg1"/>
                </a:solidFill>
              </a:rPr>
              <a:t>purchase</a:t>
            </a:r>
            <a:r>
              <a:rPr lang="en-IN" sz="1800" dirty="0">
                <a:solidFill>
                  <a:schemeClr val="bg1"/>
                </a:solidFill>
              </a:rPr>
              <a:t>, </a:t>
            </a:r>
            <a:r>
              <a:rPr lang="en-IN" sz="1800" b="1" i="1" dirty="0">
                <a:solidFill>
                  <a:schemeClr val="bg1"/>
                </a:solidFill>
              </a:rPr>
              <a:t>trade</a:t>
            </a:r>
            <a:r>
              <a:rPr lang="en-IN" sz="1800" dirty="0">
                <a:solidFill>
                  <a:schemeClr val="bg1"/>
                </a:solidFill>
              </a:rPr>
              <a:t>, and </a:t>
            </a:r>
            <a:r>
              <a:rPr lang="en-IN" sz="1800" b="1" i="1" dirty="0">
                <a:solidFill>
                  <a:schemeClr val="bg1"/>
                </a:solidFill>
              </a:rPr>
              <a:t>perform </a:t>
            </a:r>
            <a:r>
              <a:rPr lang="en-IN" sz="1800" dirty="0">
                <a:solidFill>
                  <a:schemeClr val="bg1"/>
                </a:solidFill>
              </a:rPr>
              <a:t>all manner of </a:t>
            </a:r>
            <a:r>
              <a:rPr lang="en-IN" sz="1800" b="1" i="1" dirty="0">
                <a:solidFill>
                  <a:schemeClr val="bg1"/>
                </a:solidFill>
              </a:rPr>
              <a:t>other functions </a:t>
            </a:r>
          </a:p>
          <a:p>
            <a:pPr marL="549275" indent="0">
              <a:lnSpc>
                <a:spcPct val="130000"/>
              </a:lnSpc>
              <a:buNone/>
            </a:pPr>
            <a:endParaRPr lang="en-IN" sz="1800" b="1" i="1" dirty="0">
              <a:solidFill>
                <a:schemeClr val="bg1"/>
              </a:solidFill>
            </a:endParaRPr>
          </a:p>
          <a:p>
            <a:pPr marL="223838" indent="-223838">
              <a:lnSpc>
                <a:spcPct val="130000"/>
              </a:lnSpc>
            </a:pPr>
            <a:r>
              <a:rPr lang="en-IN" sz="1800" b="1" i="1" dirty="0">
                <a:solidFill>
                  <a:schemeClr val="bg1"/>
                </a:solidFill>
              </a:rPr>
              <a:t>All these </a:t>
            </a:r>
            <a:r>
              <a:rPr lang="en-IN" sz="1800" b="1" i="1" dirty="0">
                <a:solidFill>
                  <a:srgbClr val="92D050"/>
                </a:solidFill>
              </a:rPr>
              <a:t>Structures</a:t>
            </a:r>
            <a:r>
              <a:rPr lang="en-IN" sz="1800" dirty="0">
                <a:solidFill>
                  <a:schemeClr val="bg1"/>
                </a:solidFill>
              </a:rPr>
              <a:t> </a:t>
            </a:r>
            <a:r>
              <a:rPr lang="en-IN" sz="1800" b="1" i="1" dirty="0">
                <a:solidFill>
                  <a:schemeClr val="bg1"/>
                </a:solidFill>
              </a:rPr>
              <a:t>affect</a:t>
            </a:r>
            <a:r>
              <a:rPr lang="en-IN" sz="1800" dirty="0">
                <a:solidFill>
                  <a:schemeClr val="bg1"/>
                </a:solidFill>
              </a:rPr>
              <a:t> </a:t>
            </a:r>
            <a:r>
              <a:rPr lang="en-IN" sz="1800" b="1" i="1" dirty="0">
                <a:solidFill>
                  <a:srgbClr val="FFFF00"/>
                </a:solidFill>
              </a:rPr>
              <a:t>Livelihood Strategies </a:t>
            </a:r>
            <a:r>
              <a:rPr lang="en-IN" sz="1800" dirty="0">
                <a:solidFill>
                  <a:schemeClr val="bg1"/>
                </a:solidFill>
              </a:rPr>
              <a:t>and </a:t>
            </a:r>
            <a:r>
              <a:rPr lang="en-IN" sz="1800" b="1" i="1" dirty="0">
                <a:solidFill>
                  <a:srgbClr val="FFFF00"/>
                </a:solidFill>
              </a:rPr>
              <a:t>Livelihood Outcomes </a:t>
            </a:r>
            <a:r>
              <a:rPr lang="en-IN" sz="1800" dirty="0">
                <a:solidFill>
                  <a:schemeClr val="bg1"/>
                </a:solidFill>
              </a:rPr>
              <a:t>. </a:t>
            </a:r>
          </a:p>
        </p:txBody>
      </p:sp>
      <p:sp>
        <p:nvSpPr>
          <p:cNvPr id="5" name="Rectangle">
            <a:extLst>
              <a:ext uri="{FF2B5EF4-FFF2-40B4-BE49-F238E27FC236}">
                <a16:creationId xmlns:a16="http://schemas.microsoft.com/office/drawing/2014/main" id="{2D91EB21-04C4-F549-9040-B3D4CD33CACC}"/>
              </a:ext>
            </a:extLst>
          </p:cNvPr>
          <p:cNvSpPr/>
          <p:nvPr/>
        </p:nvSpPr>
        <p:spPr>
          <a:xfrm>
            <a:off x="11979823" y="-23128"/>
            <a:ext cx="107470" cy="6872509"/>
          </a:xfrm>
          <a:prstGeom prst="rect">
            <a:avLst/>
          </a:prstGeom>
          <a:solidFill>
            <a:schemeClr val="accent6">
              <a:lumMod val="75000"/>
            </a:schemeClr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defTabSz="309563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200"/>
          </a:p>
        </p:txBody>
      </p:sp>
    </p:spTree>
    <p:extLst>
      <p:ext uri="{BB962C8B-B14F-4D97-AF65-F5344CB8AC3E}">
        <p14:creationId xmlns:p14="http://schemas.microsoft.com/office/powerpoint/2010/main" val="3142883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">
            <a:extLst>
              <a:ext uri="{FF2B5EF4-FFF2-40B4-BE49-F238E27FC236}">
                <a16:creationId xmlns:a16="http://schemas.microsoft.com/office/drawing/2014/main" id="{5C9552AA-EB5F-6A4A-A0C5-D1CC61336C26}"/>
              </a:ext>
            </a:extLst>
          </p:cNvPr>
          <p:cNvSpPr/>
          <p:nvPr/>
        </p:nvSpPr>
        <p:spPr>
          <a:xfrm>
            <a:off x="11751034" y="-14510"/>
            <a:ext cx="78107" cy="687250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defTabSz="309563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2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3F12E5-AA1D-DA41-8F82-5F2CCB56C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16116"/>
            <a:ext cx="12192000" cy="885373"/>
          </a:xfrm>
          <a:solidFill>
            <a:schemeClr val="bg1"/>
          </a:solidFill>
        </p:spPr>
        <p:txBody>
          <a:bodyPr>
            <a:normAutofit/>
          </a:bodyPr>
          <a:lstStyle/>
          <a:p>
            <a:pPr marL="187325"/>
            <a:r>
              <a:rPr lang="en-US" sz="3600" dirty="0">
                <a:solidFill>
                  <a:schemeClr val="accent6">
                    <a:lumMod val="50000"/>
                  </a:schemeClr>
                </a:solidFill>
                <a:latin typeface="Trebuchet MS" panose="020B0703020202090204" pitchFamily="34" charset="0"/>
              </a:rPr>
              <a:t>Sustainable Livelihoods Approach . . . 9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24C177-4047-054A-98B7-1BB59B97DC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707" y="1001489"/>
            <a:ext cx="11770410" cy="5856510"/>
          </a:xfrm>
        </p:spPr>
        <p:txBody>
          <a:bodyPr>
            <a:normAutofit/>
          </a:bodyPr>
          <a:lstStyle/>
          <a:p>
            <a:pPr marL="0" indent="0">
              <a:lnSpc>
                <a:spcPct val="130000"/>
              </a:lnSpc>
              <a:buNone/>
            </a:pPr>
            <a:r>
              <a:rPr lang="en-IN" sz="1800" b="1" i="1" dirty="0">
                <a:solidFill>
                  <a:srgbClr val="FFFF00"/>
                </a:solidFill>
              </a:rPr>
              <a:t>Processes</a:t>
            </a:r>
          </a:p>
          <a:p>
            <a:pPr>
              <a:lnSpc>
                <a:spcPct val="130000"/>
              </a:lnSpc>
            </a:pPr>
            <a:r>
              <a:rPr lang="en-IN" sz="1800" b="1" i="1" dirty="0">
                <a:solidFill>
                  <a:srgbClr val="FFFF00"/>
                </a:solidFill>
              </a:rPr>
              <a:t>Processes</a:t>
            </a:r>
            <a:r>
              <a:rPr lang="en-IN" sz="1800" b="1" i="1" dirty="0">
                <a:solidFill>
                  <a:schemeClr val="bg1"/>
                </a:solidFill>
              </a:rPr>
              <a:t> includes </a:t>
            </a:r>
            <a:r>
              <a:rPr lang="en-IN" sz="18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laws, regulations, policies, operational arrangements, agreements, societal norms</a:t>
            </a:r>
            <a:r>
              <a:rPr lang="en-IN" sz="1800" dirty="0">
                <a:solidFill>
                  <a:schemeClr val="bg1"/>
                </a:solidFill>
              </a:rPr>
              <a:t>, and </a:t>
            </a:r>
            <a:r>
              <a:rPr lang="en-IN" sz="18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practices</a:t>
            </a:r>
            <a:r>
              <a:rPr lang="en-IN" sz="1800" dirty="0">
                <a:solidFill>
                  <a:schemeClr val="bg1"/>
                </a:solidFill>
              </a:rPr>
              <a:t> </a:t>
            </a:r>
          </a:p>
          <a:p>
            <a:pPr marL="666750" indent="-209550">
              <a:lnSpc>
                <a:spcPct val="130000"/>
              </a:lnSpc>
            </a:pPr>
            <a:r>
              <a:rPr lang="en-IN" sz="1800" dirty="0">
                <a:solidFill>
                  <a:schemeClr val="bg1"/>
                </a:solidFill>
              </a:rPr>
              <a:t>that, </a:t>
            </a:r>
            <a:r>
              <a:rPr lang="en-IN" sz="1800" b="1" i="1" dirty="0">
                <a:solidFill>
                  <a:schemeClr val="bg1"/>
                </a:solidFill>
              </a:rPr>
              <a:t>determine</a:t>
            </a:r>
            <a:r>
              <a:rPr lang="en-IN" sz="1800" dirty="0">
                <a:solidFill>
                  <a:schemeClr val="bg1"/>
                </a:solidFill>
              </a:rPr>
              <a:t> the </a:t>
            </a:r>
            <a:r>
              <a:rPr lang="en-IN" sz="1800" dirty="0">
                <a:solidFill>
                  <a:srgbClr val="92D050"/>
                </a:solidFill>
              </a:rPr>
              <a:t>ways in which </a:t>
            </a:r>
            <a:r>
              <a:rPr lang="en-IN" sz="1800" b="1" i="1" dirty="0">
                <a:solidFill>
                  <a:srgbClr val="FFFF00"/>
                </a:solidFill>
              </a:rPr>
              <a:t>structures </a:t>
            </a:r>
            <a:r>
              <a:rPr lang="en-IN" sz="1800" b="1" i="1" dirty="0">
                <a:solidFill>
                  <a:schemeClr val="bg1"/>
                </a:solidFill>
              </a:rPr>
              <a:t>operate. </a:t>
            </a:r>
          </a:p>
          <a:p>
            <a:pPr>
              <a:lnSpc>
                <a:spcPct val="130000"/>
              </a:lnSpc>
            </a:pPr>
            <a:r>
              <a:rPr lang="en-IN" sz="1800" b="1" i="1" dirty="0">
                <a:solidFill>
                  <a:srgbClr val="FFFF00"/>
                </a:solidFill>
              </a:rPr>
              <a:t>Policy-determining </a:t>
            </a:r>
            <a:r>
              <a:rPr lang="en-IN" sz="1800" b="1" i="1" dirty="0">
                <a:solidFill>
                  <a:srgbClr val="00B0F0"/>
                </a:solidFill>
              </a:rPr>
              <a:t>structures (</a:t>
            </a:r>
            <a:r>
              <a:rPr lang="en-IN" sz="1800" b="1" i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public </a:t>
            </a:r>
            <a:r>
              <a:rPr lang="en-IN" sz="1800" dirty="0">
                <a:solidFill>
                  <a:schemeClr val="bg1"/>
                </a:solidFill>
              </a:rPr>
              <a:t>and </a:t>
            </a:r>
            <a:r>
              <a:rPr lang="en-IN" sz="1800" b="1" i="1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private sector </a:t>
            </a:r>
            <a:r>
              <a:rPr lang="en-IN" sz="1800" b="1" i="1" dirty="0">
                <a:solidFill>
                  <a:schemeClr val="accent2">
                    <a:lumMod val="75000"/>
                  </a:schemeClr>
                </a:solidFill>
              </a:rPr>
              <a:t>organizations</a:t>
            </a:r>
            <a:r>
              <a:rPr lang="en-IN" sz="1800" b="1" i="1" dirty="0">
                <a:solidFill>
                  <a:srgbClr val="00B0F0"/>
                </a:solidFill>
              </a:rPr>
              <a:t>) </a:t>
            </a:r>
            <a:r>
              <a:rPr lang="en-IN" sz="1800" b="1" i="1" u="sng" dirty="0">
                <a:solidFill>
                  <a:schemeClr val="bg1"/>
                </a:solidFill>
              </a:rPr>
              <a:t>cannot</a:t>
            </a:r>
            <a:r>
              <a:rPr lang="en-IN" sz="1800" dirty="0">
                <a:solidFill>
                  <a:schemeClr val="bg1"/>
                </a:solidFill>
              </a:rPr>
              <a:t> be </a:t>
            </a:r>
            <a:r>
              <a:rPr lang="en-IN" sz="18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effective</a:t>
            </a:r>
            <a:r>
              <a:rPr lang="en-IN" sz="1800" dirty="0">
                <a:solidFill>
                  <a:schemeClr val="bg1"/>
                </a:solidFill>
              </a:rPr>
              <a:t> </a:t>
            </a:r>
          </a:p>
          <a:p>
            <a:pPr marL="666750" indent="-209550">
              <a:lnSpc>
                <a:spcPct val="130000"/>
              </a:lnSpc>
            </a:pPr>
            <a:r>
              <a:rPr lang="en-IN" sz="1800" dirty="0">
                <a:solidFill>
                  <a:schemeClr val="bg1"/>
                </a:solidFill>
              </a:rPr>
              <a:t>in the </a:t>
            </a:r>
            <a:r>
              <a:rPr lang="en-IN" sz="1800" b="1" i="1" dirty="0">
                <a:solidFill>
                  <a:schemeClr val="bg1"/>
                </a:solidFill>
              </a:rPr>
              <a:t>absence of </a:t>
            </a:r>
          </a:p>
          <a:p>
            <a:pPr marL="1157288" indent="-280988">
              <a:lnSpc>
                <a:spcPct val="130000"/>
              </a:lnSpc>
            </a:pPr>
            <a:r>
              <a:rPr lang="en-IN" sz="1800" dirty="0">
                <a:solidFill>
                  <a:schemeClr val="bg1"/>
                </a:solidFill>
              </a:rPr>
              <a:t>appropriate </a:t>
            </a:r>
            <a:r>
              <a:rPr lang="en-IN" sz="1800" b="1" i="1" dirty="0">
                <a:solidFill>
                  <a:srgbClr val="92D050"/>
                </a:solidFill>
              </a:rPr>
              <a:t>institutions</a:t>
            </a:r>
            <a:r>
              <a:rPr lang="en-IN" sz="1800" dirty="0">
                <a:solidFill>
                  <a:srgbClr val="92D050"/>
                </a:solidFill>
              </a:rPr>
              <a:t> </a:t>
            </a:r>
            <a:r>
              <a:rPr lang="en-IN" sz="1800" dirty="0">
                <a:solidFill>
                  <a:schemeClr val="bg1"/>
                </a:solidFill>
              </a:rPr>
              <a:t>and </a:t>
            </a:r>
            <a:r>
              <a:rPr lang="en-IN" sz="1800" b="1" i="1" dirty="0">
                <a:solidFill>
                  <a:srgbClr val="FFC000"/>
                </a:solidFill>
              </a:rPr>
              <a:t>processes</a:t>
            </a:r>
            <a:r>
              <a:rPr lang="en-IN" sz="1800" dirty="0">
                <a:solidFill>
                  <a:schemeClr val="bg1"/>
                </a:solidFill>
              </a:rPr>
              <a:t> through which </a:t>
            </a:r>
            <a:r>
              <a:rPr lang="en-IN" sz="1800" b="1" i="1" dirty="0">
                <a:solidFill>
                  <a:srgbClr val="00B0F0"/>
                </a:solidFill>
              </a:rPr>
              <a:t>policies</a:t>
            </a:r>
            <a:r>
              <a:rPr lang="en-IN" sz="1800" dirty="0">
                <a:solidFill>
                  <a:schemeClr val="bg1"/>
                </a:solidFill>
              </a:rPr>
              <a:t> </a:t>
            </a:r>
            <a:r>
              <a:rPr lang="en-IN" sz="1800" b="1" i="1" dirty="0">
                <a:solidFill>
                  <a:schemeClr val="bg1"/>
                </a:solidFill>
              </a:rPr>
              <a:t>can be implemented</a:t>
            </a:r>
            <a:r>
              <a:rPr lang="en-IN" sz="1800" dirty="0">
                <a:solidFill>
                  <a:schemeClr val="bg1"/>
                </a:solidFill>
              </a:rPr>
              <a:t>. </a:t>
            </a:r>
          </a:p>
          <a:p>
            <a:pPr marL="274638" indent="-274638">
              <a:lnSpc>
                <a:spcPct val="130000"/>
              </a:lnSpc>
            </a:pPr>
            <a:r>
              <a:rPr lang="en-IN" sz="1800" b="1" i="1" dirty="0">
                <a:solidFill>
                  <a:srgbClr val="FFFF00"/>
                </a:solidFill>
              </a:rPr>
              <a:t>Processes</a:t>
            </a:r>
            <a:r>
              <a:rPr lang="en-IN" sz="1800" dirty="0">
                <a:solidFill>
                  <a:schemeClr val="bg1"/>
                </a:solidFill>
              </a:rPr>
              <a:t> are important to </a:t>
            </a:r>
            <a:r>
              <a:rPr lang="en-IN" sz="1800" dirty="0">
                <a:solidFill>
                  <a:srgbClr val="FFC000"/>
                </a:solidFill>
              </a:rPr>
              <a:t>every aspect </a:t>
            </a:r>
            <a:r>
              <a:rPr lang="en-IN" sz="1800" dirty="0">
                <a:solidFill>
                  <a:schemeClr val="bg1"/>
                </a:solidFill>
              </a:rPr>
              <a:t>of </a:t>
            </a:r>
            <a:r>
              <a:rPr lang="en-IN" sz="1800" b="1" i="1" dirty="0">
                <a:solidFill>
                  <a:srgbClr val="FFFF00"/>
                </a:solidFill>
              </a:rPr>
              <a:t>livelihoods</a:t>
            </a:r>
            <a:r>
              <a:rPr lang="en-IN" sz="1800" dirty="0">
                <a:solidFill>
                  <a:schemeClr val="bg1"/>
                </a:solidFill>
              </a:rPr>
              <a:t>. </a:t>
            </a:r>
          </a:p>
          <a:p>
            <a:pPr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IN" sz="1800" dirty="0">
              <a:solidFill>
                <a:schemeClr val="bg1"/>
              </a:solidFill>
              <a:effectLst/>
            </a:endParaRPr>
          </a:p>
        </p:txBody>
      </p:sp>
      <p:sp>
        <p:nvSpPr>
          <p:cNvPr id="5" name="Rectangle">
            <a:extLst>
              <a:ext uri="{FF2B5EF4-FFF2-40B4-BE49-F238E27FC236}">
                <a16:creationId xmlns:a16="http://schemas.microsoft.com/office/drawing/2014/main" id="{2D91EB21-04C4-F549-9040-B3D4CD33CACC}"/>
              </a:ext>
            </a:extLst>
          </p:cNvPr>
          <p:cNvSpPr/>
          <p:nvPr/>
        </p:nvSpPr>
        <p:spPr>
          <a:xfrm>
            <a:off x="11979823" y="-23128"/>
            <a:ext cx="107470" cy="6872509"/>
          </a:xfrm>
          <a:prstGeom prst="rect">
            <a:avLst/>
          </a:prstGeom>
          <a:solidFill>
            <a:schemeClr val="accent6">
              <a:lumMod val="75000"/>
            </a:schemeClr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defTabSz="309563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20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074A455-17BA-C8DA-6007-418392D072A1}"/>
              </a:ext>
            </a:extLst>
          </p:cNvPr>
          <p:cNvSpPr/>
          <p:nvPr/>
        </p:nvSpPr>
        <p:spPr>
          <a:xfrm>
            <a:off x="6695629" y="4294554"/>
            <a:ext cx="1338469" cy="42406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Structures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42D6238-1398-1DC2-BC18-1D53ECF4BF91}"/>
              </a:ext>
            </a:extLst>
          </p:cNvPr>
          <p:cNvSpPr/>
          <p:nvPr/>
        </p:nvSpPr>
        <p:spPr>
          <a:xfrm>
            <a:off x="3288279" y="5159257"/>
            <a:ext cx="1338469" cy="424069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Policies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DAA2F1C0-8632-85D2-9BAA-436ED0411F56}"/>
              </a:ext>
            </a:extLst>
          </p:cNvPr>
          <p:cNvSpPr/>
          <p:nvPr/>
        </p:nvSpPr>
        <p:spPr>
          <a:xfrm>
            <a:off x="8778673" y="4718623"/>
            <a:ext cx="2304017" cy="1305338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Livelihoods (Needs. Resources, Sticks, Assets, Strategies, and Outcome)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C784C723-0521-A6A3-82A8-E89881117F6A}"/>
              </a:ext>
            </a:extLst>
          </p:cNvPr>
          <p:cNvSpPr/>
          <p:nvPr/>
        </p:nvSpPr>
        <p:spPr>
          <a:xfrm>
            <a:off x="5580847" y="5855350"/>
            <a:ext cx="1472588" cy="766158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Institutions &amp; Processes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90553E4-BA25-F897-7DD7-164DDAA6FFB4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4626748" y="5371292"/>
            <a:ext cx="4151925" cy="0"/>
          </a:xfrm>
          <a:prstGeom prst="straightConnector1">
            <a:avLst/>
          </a:prstGeom>
          <a:ln w="190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53F38CD-10B7-CBA1-49DC-8A26A46C4487}"/>
              </a:ext>
            </a:extLst>
          </p:cNvPr>
          <p:cNvCxnSpPr>
            <a:cxnSpLocks/>
            <a:stCxn id="9" idx="3"/>
            <a:endCxn id="8" idx="1"/>
          </p:cNvCxnSpPr>
          <p:nvPr/>
        </p:nvCxnSpPr>
        <p:spPr>
          <a:xfrm flipV="1">
            <a:off x="7053435" y="5371292"/>
            <a:ext cx="1725238" cy="867137"/>
          </a:xfrm>
          <a:prstGeom prst="straightConnector1">
            <a:avLst/>
          </a:prstGeom>
          <a:ln w="190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C980EC2-DE38-2C2A-6762-44D7F2C5E878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7412477" y="4718623"/>
            <a:ext cx="1366196" cy="652669"/>
          </a:xfrm>
          <a:prstGeom prst="straightConnector1">
            <a:avLst/>
          </a:prstGeom>
          <a:ln w="190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A82CD0B-FCD1-3DC7-08B4-2399F43C542F}"/>
              </a:ext>
            </a:extLst>
          </p:cNvPr>
          <p:cNvCxnSpPr>
            <a:cxnSpLocks/>
            <a:stCxn id="7" idx="2"/>
            <a:endCxn id="9" idx="1"/>
          </p:cNvCxnSpPr>
          <p:nvPr/>
        </p:nvCxnSpPr>
        <p:spPr>
          <a:xfrm>
            <a:off x="3957514" y="5583326"/>
            <a:ext cx="1623333" cy="655103"/>
          </a:xfrm>
          <a:prstGeom prst="straightConnector1">
            <a:avLst/>
          </a:prstGeom>
          <a:ln w="190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9492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">
            <a:extLst>
              <a:ext uri="{FF2B5EF4-FFF2-40B4-BE49-F238E27FC236}">
                <a16:creationId xmlns:a16="http://schemas.microsoft.com/office/drawing/2014/main" id="{5C9552AA-EB5F-6A4A-A0C5-D1CC61336C26}"/>
              </a:ext>
            </a:extLst>
          </p:cNvPr>
          <p:cNvSpPr/>
          <p:nvPr/>
        </p:nvSpPr>
        <p:spPr>
          <a:xfrm>
            <a:off x="11751034" y="-14510"/>
            <a:ext cx="78107" cy="687250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defTabSz="309563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2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3F12E5-AA1D-DA41-8F82-5F2CCB56C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16116"/>
            <a:ext cx="12192000" cy="885373"/>
          </a:xfrm>
          <a:solidFill>
            <a:schemeClr val="bg1"/>
          </a:solidFill>
        </p:spPr>
        <p:txBody>
          <a:bodyPr>
            <a:normAutofit/>
          </a:bodyPr>
          <a:lstStyle/>
          <a:p>
            <a:pPr marL="187325"/>
            <a:r>
              <a:rPr lang="en-US" sz="3600" dirty="0">
                <a:solidFill>
                  <a:schemeClr val="accent6">
                    <a:lumMod val="50000"/>
                  </a:schemeClr>
                </a:solidFill>
                <a:latin typeface="Trebuchet MS" panose="020B0703020202090204" pitchFamily="34" charset="0"/>
              </a:rPr>
              <a:t>Sustainable Livelihoods Approach . . . 10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24C177-4047-054A-98B7-1BB59B97DC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707" y="1001489"/>
            <a:ext cx="11770410" cy="5856510"/>
          </a:xfrm>
        </p:spPr>
        <p:txBody>
          <a:bodyPr>
            <a:normAutofit/>
          </a:bodyPr>
          <a:lstStyle/>
          <a:p>
            <a:pPr marL="0" indent="0">
              <a:lnSpc>
                <a:spcPct val="130000"/>
              </a:lnSpc>
              <a:buNone/>
            </a:pPr>
            <a:r>
              <a:rPr lang="en-IN" sz="1800" b="1" i="1" dirty="0">
                <a:solidFill>
                  <a:srgbClr val="FFFF00"/>
                </a:solidFill>
              </a:rPr>
              <a:t>Processes </a:t>
            </a:r>
            <a:r>
              <a:rPr lang="en-IN" sz="1800" dirty="0">
                <a:solidFill>
                  <a:schemeClr val="bg1"/>
                </a:solidFill>
              </a:rPr>
              <a:t>(= </a:t>
            </a:r>
            <a:r>
              <a:rPr lang="en-IN" sz="18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laws, regulations, policies, operational arrangements, agreements, societal norms</a:t>
            </a:r>
            <a:r>
              <a:rPr lang="en-IN" sz="1800" dirty="0">
                <a:solidFill>
                  <a:schemeClr val="bg1"/>
                </a:solidFill>
              </a:rPr>
              <a:t>, and </a:t>
            </a:r>
            <a:r>
              <a:rPr lang="en-IN" sz="18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practices</a:t>
            </a:r>
            <a:r>
              <a:rPr lang="en-IN" sz="1800" dirty="0">
                <a:solidFill>
                  <a:schemeClr val="bg1"/>
                </a:solidFill>
              </a:rPr>
              <a:t>)</a:t>
            </a:r>
          </a:p>
          <a:p>
            <a:pPr marL="274638" indent="-274638">
              <a:lnSpc>
                <a:spcPct val="130000"/>
              </a:lnSpc>
            </a:pPr>
            <a:r>
              <a:rPr lang="en-IN" sz="1800" b="1" i="1" dirty="0">
                <a:solidFill>
                  <a:srgbClr val="FFFF00"/>
                </a:solidFill>
              </a:rPr>
              <a:t>Processes</a:t>
            </a:r>
            <a:r>
              <a:rPr lang="en-IN" sz="1800" dirty="0">
                <a:solidFill>
                  <a:schemeClr val="bg1"/>
                </a:solidFill>
              </a:rPr>
              <a:t> are important to </a:t>
            </a:r>
            <a:r>
              <a:rPr lang="en-IN" sz="1800" dirty="0">
                <a:solidFill>
                  <a:srgbClr val="FFC000"/>
                </a:solidFill>
              </a:rPr>
              <a:t>every aspect </a:t>
            </a:r>
            <a:r>
              <a:rPr lang="en-IN" sz="1800" dirty="0">
                <a:solidFill>
                  <a:schemeClr val="bg1"/>
                </a:solidFill>
              </a:rPr>
              <a:t>of </a:t>
            </a:r>
            <a:r>
              <a:rPr lang="en-IN" sz="1800" b="1" i="1" dirty="0">
                <a:solidFill>
                  <a:srgbClr val="FFFF00"/>
                </a:solidFill>
              </a:rPr>
              <a:t>livelihoods</a:t>
            </a:r>
            <a:r>
              <a:rPr lang="en-IN" sz="1800" dirty="0">
                <a:solidFill>
                  <a:schemeClr val="bg1"/>
                </a:solidFill>
              </a:rPr>
              <a:t>. </a:t>
            </a:r>
          </a:p>
          <a:p>
            <a:pPr marL="274638" indent="-274638">
              <a:lnSpc>
                <a:spcPct val="130000"/>
              </a:lnSpc>
            </a:pPr>
            <a:r>
              <a:rPr lang="en-IN" sz="1800" b="1" i="1" dirty="0">
                <a:solidFill>
                  <a:srgbClr val="FFFF00"/>
                </a:solidFill>
              </a:rPr>
              <a:t>Processes</a:t>
            </a:r>
            <a:r>
              <a:rPr lang="en-IN" sz="1800" dirty="0">
                <a:solidFill>
                  <a:schemeClr val="bg1"/>
                </a:solidFill>
              </a:rPr>
              <a:t> provide incentives that stimulate people to make better choices. </a:t>
            </a:r>
          </a:p>
          <a:p>
            <a:pPr marL="274638" indent="-274638">
              <a:lnSpc>
                <a:spcPct val="130000"/>
              </a:lnSpc>
            </a:pPr>
            <a:r>
              <a:rPr lang="en-IN" sz="1800" b="1" i="1" dirty="0">
                <a:solidFill>
                  <a:srgbClr val="FFFF00"/>
                </a:solidFill>
              </a:rPr>
              <a:t>Processes</a:t>
            </a:r>
            <a:r>
              <a:rPr lang="en-IN" sz="1800" dirty="0">
                <a:solidFill>
                  <a:schemeClr val="bg1"/>
                </a:solidFill>
              </a:rPr>
              <a:t> grant or deny access to assets. </a:t>
            </a:r>
          </a:p>
          <a:p>
            <a:pPr marL="274638" indent="-274638">
              <a:lnSpc>
                <a:spcPct val="130000"/>
              </a:lnSpc>
            </a:pPr>
            <a:r>
              <a:rPr lang="en-IN" sz="1800" b="1" i="1" dirty="0">
                <a:solidFill>
                  <a:srgbClr val="FFFF00"/>
                </a:solidFill>
              </a:rPr>
              <a:t>Processes</a:t>
            </a:r>
            <a:r>
              <a:rPr lang="en-IN" sz="1800" dirty="0">
                <a:solidFill>
                  <a:schemeClr val="bg1"/>
                </a:solidFill>
              </a:rPr>
              <a:t> enable people to transform one type of asset into another through markets. </a:t>
            </a:r>
          </a:p>
          <a:p>
            <a:pPr marL="274638" indent="-274638">
              <a:lnSpc>
                <a:spcPct val="130000"/>
              </a:lnSpc>
            </a:pPr>
            <a:r>
              <a:rPr lang="en-IN" sz="1800" b="1" i="1" dirty="0">
                <a:solidFill>
                  <a:srgbClr val="FFFF00"/>
                </a:solidFill>
              </a:rPr>
              <a:t>Processes</a:t>
            </a:r>
            <a:r>
              <a:rPr lang="en-IN" sz="1800" dirty="0">
                <a:solidFill>
                  <a:schemeClr val="bg1"/>
                </a:solidFill>
              </a:rPr>
              <a:t> have a strong influence on interpersonal relations. </a:t>
            </a:r>
          </a:p>
          <a:p>
            <a:pPr marL="274638" indent="-274638">
              <a:lnSpc>
                <a:spcPct val="130000"/>
              </a:lnSpc>
            </a:pPr>
            <a:r>
              <a:rPr lang="en-IN" sz="1800" dirty="0">
                <a:solidFill>
                  <a:schemeClr val="bg1"/>
                </a:solidFill>
              </a:rPr>
              <a:t>One of the main problems the poor and vulnerable face is that the </a:t>
            </a:r>
            <a:r>
              <a:rPr lang="en-IN" sz="1800" b="1" i="1" dirty="0">
                <a:solidFill>
                  <a:srgbClr val="FFFF00"/>
                </a:solidFill>
              </a:rPr>
              <a:t>Processes</a:t>
            </a:r>
          </a:p>
          <a:p>
            <a:pPr marL="811213" indent="-261938">
              <a:lnSpc>
                <a:spcPct val="130000"/>
              </a:lnSpc>
            </a:pPr>
            <a:r>
              <a:rPr lang="en-IN" sz="1800" dirty="0">
                <a:solidFill>
                  <a:schemeClr val="bg1"/>
                </a:solidFill>
              </a:rPr>
              <a:t> which </a:t>
            </a:r>
            <a:r>
              <a:rPr lang="en-IN" sz="1800" dirty="0">
                <a:solidFill>
                  <a:srgbClr val="FFC000"/>
                </a:solidFill>
              </a:rPr>
              <a:t>frame their livelihoods </a:t>
            </a:r>
          </a:p>
          <a:p>
            <a:pPr marL="1112838" indent="-261938">
              <a:lnSpc>
                <a:spcPct val="130000"/>
              </a:lnSpc>
            </a:pPr>
            <a:r>
              <a:rPr lang="en-IN" sz="1800" dirty="0">
                <a:solidFill>
                  <a:schemeClr val="bg1"/>
                </a:solidFill>
              </a:rPr>
              <a:t>may </a:t>
            </a:r>
            <a:r>
              <a:rPr lang="en-IN" sz="18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systematically restrict them </a:t>
            </a:r>
          </a:p>
          <a:p>
            <a:pPr marL="1295400" indent="-261938">
              <a:lnSpc>
                <a:spcPct val="130000"/>
              </a:lnSpc>
            </a:pPr>
            <a:r>
              <a:rPr lang="en-IN" sz="1800" dirty="0">
                <a:solidFill>
                  <a:srgbClr val="00B0F0"/>
                </a:solidFill>
              </a:rPr>
              <a:t>unless the government adopts </a:t>
            </a:r>
          </a:p>
          <a:p>
            <a:pPr marL="1739900" indent="-261938">
              <a:lnSpc>
                <a:spcPct val="130000"/>
              </a:lnSpc>
            </a:pPr>
            <a:r>
              <a:rPr lang="en-IN" sz="1800" dirty="0">
                <a:solidFill>
                  <a:srgbClr val="92D050"/>
                </a:solidFill>
              </a:rPr>
              <a:t>pro-poor policies </a:t>
            </a:r>
            <a:r>
              <a:rPr lang="en-IN" sz="1800" dirty="0">
                <a:solidFill>
                  <a:schemeClr val="bg1"/>
                </a:solidFill>
              </a:rPr>
              <a:t>that, in turn, </a:t>
            </a:r>
            <a:r>
              <a:rPr lang="en-IN" sz="1800" b="1" i="1" dirty="0">
                <a:solidFill>
                  <a:schemeClr val="bg1"/>
                </a:solidFill>
              </a:rPr>
              <a:t>filter down to</a:t>
            </a:r>
            <a:r>
              <a:rPr lang="en-IN" sz="1800" b="1" i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IN" sz="18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legislation </a:t>
            </a:r>
            <a:r>
              <a:rPr lang="en-IN" sz="1800" dirty="0">
                <a:solidFill>
                  <a:schemeClr val="bg1"/>
                </a:solidFill>
              </a:rPr>
              <a:t>and even </a:t>
            </a:r>
            <a:r>
              <a:rPr lang="en-IN" sz="1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less formal processes. </a:t>
            </a:r>
          </a:p>
          <a:p>
            <a:pPr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IN" sz="1800" dirty="0">
              <a:solidFill>
                <a:schemeClr val="bg1"/>
              </a:solidFill>
              <a:effectLst/>
            </a:endParaRPr>
          </a:p>
        </p:txBody>
      </p:sp>
      <p:sp>
        <p:nvSpPr>
          <p:cNvPr id="5" name="Rectangle">
            <a:extLst>
              <a:ext uri="{FF2B5EF4-FFF2-40B4-BE49-F238E27FC236}">
                <a16:creationId xmlns:a16="http://schemas.microsoft.com/office/drawing/2014/main" id="{2D91EB21-04C4-F549-9040-B3D4CD33CACC}"/>
              </a:ext>
            </a:extLst>
          </p:cNvPr>
          <p:cNvSpPr/>
          <p:nvPr/>
        </p:nvSpPr>
        <p:spPr>
          <a:xfrm>
            <a:off x="11979823" y="-23128"/>
            <a:ext cx="107470" cy="6872509"/>
          </a:xfrm>
          <a:prstGeom prst="rect">
            <a:avLst/>
          </a:prstGeom>
          <a:solidFill>
            <a:schemeClr val="accent6">
              <a:lumMod val="75000"/>
            </a:schemeClr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defTabSz="309563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200"/>
          </a:p>
        </p:txBody>
      </p:sp>
    </p:spTree>
    <p:extLst>
      <p:ext uri="{BB962C8B-B14F-4D97-AF65-F5344CB8AC3E}">
        <p14:creationId xmlns:p14="http://schemas.microsoft.com/office/powerpoint/2010/main" val="2519994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487B452-40A9-25CD-BE35-039BE65AEAC7}"/>
              </a:ext>
            </a:extLst>
          </p:cNvPr>
          <p:cNvCxnSpPr>
            <a:cxnSpLocks/>
          </p:cNvCxnSpPr>
          <p:nvPr/>
        </p:nvCxnSpPr>
        <p:spPr>
          <a:xfrm>
            <a:off x="4046705" y="2611200"/>
            <a:ext cx="0" cy="1773004"/>
          </a:xfrm>
          <a:prstGeom prst="straightConnector1">
            <a:avLst/>
          </a:prstGeom>
          <a:ln w="508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">
            <a:extLst>
              <a:ext uri="{FF2B5EF4-FFF2-40B4-BE49-F238E27FC236}">
                <a16:creationId xmlns:a16="http://schemas.microsoft.com/office/drawing/2014/main" id="{5C9552AA-EB5F-6A4A-A0C5-D1CC61336C26}"/>
              </a:ext>
            </a:extLst>
          </p:cNvPr>
          <p:cNvSpPr/>
          <p:nvPr/>
        </p:nvSpPr>
        <p:spPr>
          <a:xfrm>
            <a:off x="11751034" y="-14510"/>
            <a:ext cx="78107" cy="687250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defTabSz="309563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2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3F12E5-AA1D-DA41-8F82-5F2CCB56C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6404"/>
            <a:ext cx="12192000" cy="885373"/>
          </a:xfrm>
          <a:solidFill>
            <a:schemeClr val="bg1"/>
          </a:solidFill>
        </p:spPr>
        <p:txBody>
          <a:bodyPr>
            <a:normAutofit/>
          </a:bodyPr>
          <a:lstStyle/>
          <a:p>
            <a:pPr marL="187325"/>
            <a:r>
              <a:rPr lang="en-US" sz="3600" dirty="0">
                <a:solidFill>
                  <a:schemeClr val="accent6">
                    <a:lumMod val="50000"/>
                  </a:schemeClr>
                </a:solidFill>
                <a:latin typeface="Trebuchet MS" panose="020B0703020202090204" pitchFamily="34" charset="0"/>
              </a:rPr>
              <a:t>Sustainable Livelihoods Framework</a:t>
            </a:r>
          </a:p>
        </p:txBody>
      </p:sp>
      <p:sp>
        <p:nvSpPr>
          <p:cNvPr id="5" name="Rectangle">
            <a:extLst>
              <a:ext uri="{FF2B5EF4-FFF2-40B4-BE49-F238E27FC236}">
                <a16:creationId xmlns:a16="http://schemas.microsoft.com/office/drawing/2014/main" id="{2D91EB21-04C4-F549-9040-B3D4CD33CACC}"/>
              </a:ext>
            </a:extLst>
          </p:cNvPr>
          <p:cNvSpPr/>
          <p:nvPr/>
        </p:nvSpPr>
        <p:spPr>
          <a:xfrm>
            <a:off x="11979823" y="-23128"/>
            <a:ext cx="107470" cy="6872509"/>
          </a:xfrm>
          <a:prstGeom prst="rect">
            <a:avLst/>
          </a:prstGeom>
          <a:solidFill>
            <a:schemeClr val="accent6">
              <a:lumMod val="75000"/>
            </a:schemeClr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defTabSz="309563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200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DA68DE10-9F40-7AF4-1534-0248AF2C7053}"/>
              </a:ext>
            </a:extLst>
          </p:cNvPr>
          <p:cNvSpPr/>
          <p:nvPr/>
        </p:nvSpPr>
        <p:spPr>
          <a:xfrm>
            <a:off x="509780" y="4406802"/>
            <a:ext cx="1353128" cy="104692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FF00"/>
                </a:solidFill>
              </a:rPr>
              <a:t>Livelihood Needs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50745A5-AA26-AD4D-0878-991B40CDA392}"/>
              </a:ext>
            </a:extLst>
          </p:cNvPr>
          <p:cNvSpPr/>
          <p:nvPr/>
        </p:nvSpPr>
        <p:spPr>
          <a:xfrm>
            <a:off x="6452751" y="4444133"/>
            <a:ext cx="1353128" cy="1046921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Livelihood Outcomes</a:t>
            </a:r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C681C76C-3EFA-8D91-6135-2EBBE17CEB87}"/>
              </a:ext>
            </a:extLst>
          </p:cNvPr>
          <p:cNvSpPr/>
          <p:nvPr/>
        </p:nvSpPr>
        <p:spPr>
          <a:xfrm>
            <a:off x="1922001" y="4738178"/>
            <a:ext cx="1441336" cy="356118"/>
          </a:xfrm>
          <a:prstGeom prst="rightArrow">
            <a:avLst/>
          </a:prstGeom>
          <a:solidFill>
            <a:srgbClr val="FF8B2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C0283DE2-A19D-F591-2044-A2759D109AAA}"/>
              </a:ext>
            </a:extLst>
          </p:cNvPr>
          <p:cNvSpPr/>
          <p:nvPr/>
        </p:nvSpPr>
        <p:spPr>
          <a:xfrm>
            <a:off x="3370141" y="1918253"/>
            <a:ext cx="1353128" cy="1046921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Livelihood Resources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310D45F3-F894-2F5E-F6C9-A63418EC6AEE}"/>
              </a:ext>
            </a:extLst>
          </p:cNvPr>
          <p:cNvSpPr/>
          <p:nvPr/>
        </p:nvSpPr>
        <p:spPr>
          <a:xfrm>
            <a:off x="7415876" y="2965174"/>
            <a:ext cx="1353128" cy="1046921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Livelihood Stocks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0B97F452-165A-A6EA-7662-646EA2D9A46C}"/>
              </a:ext>
            </a:extLst>
          </p:cNvPr>
          <p:cNvSpPr/>
          <p:nvPr/>
        </p:nvSpPr>
        <p:spPr>
          <a:xfrm>
            <a:off x="9323128" y="1200274"/>
            <a:ext cx="1353128" cy="1046921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Livelihood</a:t>
            </a:r>
          </a:p>
          <a:p>
            <a:pPr algn="ctr"/>
            <a:r>
              <a:rPr lang="en-US" b="1" dirty="0">
                <a:solidFill>
                  <a:schemeClr val="tx1"/>
                </a:solidFill>
              </a:rPr>
              <a:t>Assets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D4ACCA6-2DEE-043E-4FC8-787411367B87}"/>
              </a:ext>
            </a:extLst>
          </p:cNvPr>
          <p:cNvCxnSpPr>
            <a:stCxn id="10" idx="3"/>
            <a:endCxn id="12" idx="1"/>
          </p:cNvCxnSpPr>
          <p:nvPr/>
        </p:nvCxnSpPr>
        <p:spPr>
          <a:xfrm flipV="1">
            <a:off x="4723269" y="1723735"/>
            <a:ext cx="4599859" cy="717979"/>
          </a:xfrm>
          <a:prstGeom prst="straightConnector1">
            <a:avLst/>
          </a:prstGeom>
          <a:ln w="25400">
            <a:solidFill>
              <a:srgbClr val="FFFF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71C02DE-C725-772E-7DDA-6EB3A5C4D4C6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>
            <a:off x="4723269" y="2441714"/>
            <a:ext cx="2692607" cy="1046921"/>
          </a:xfrm>
          <a:prstGeom prst="straightConnector1">
            <a:avLst/>
          </a:prstGeom>
          <a:ln w="25400">
            <a:solidFill>
              <a:srgbClr val="FFFF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C910B72-AA7E-9D9B-43ED-6740CF050332}"/>
              </a:ext>
            </a:extLst>
          </p:cNvPr>
          <p:cNvCxnSpPr>
            <a:cxnSpLocks/>
            <a:stCxn id="12" idx="2"/>
            <a:endCxn id="11" idx="3"/>
          </p:cNvCxnSpPr>
          <p:nvPr/>
        </p:nvCxnSpPr>
        <p:spPr>
          <a:xfrm flipH="1">
            <a:off x="8769004" y="2247195"/>
            <a:ext cx="1230688" cy="1241440"/>
          </a:xfrm>
          <a:prstGeom prst="straightConnector1">
            <a:avLst/>
          </a:prstGeom>
          <a:ln w="25400">
            <a:solidFill>
              <a:srgbClr val="FFFF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C8CF76A5-4635-1586-5392-25C3037DAFB5}"/>
              </a:ext>
            </a:extLst>
          </p:cNvPr>
          <p:cNvSpPr txBox="1"/>
          <p:nvPr/>
        </p:nvSpPr>
        <p:spPr>
          <a:xfrm>
            <a:off x="104707" y="1162778"/>
            <a:ext cx="24660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Basic Dynamics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72FA1BBA-21FF-62A5-ABBA-E9AEF42710A5}"/>
              </a:ext>
            </a:extLst>
          </p:cNvPr>
          <p:cNvSpPr/>
          <p:nvPr/>
        </p:nvSpPr>
        <p:spPr>
          <a:xfrm>
            <a:off x="3408835" y="4444133"/>
            <a:ext cx="1353128" cy="1046921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Livelihood Activities</a:t>
            </a:r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3628B108-F223-F4E3-FC2C-F8A245443D9F}"/>
              </a:ext>
            </a:extLst>
          </p:cNvPr>
          <p:cNvSpPr/>
          <p:nvPr/>
        </p:nvSpPr>
        <p:spPr>
          <a:xfrm>
            <a:off x="4877365" y="4738178"/>
            <a:ext cx="1441336" cy="356118"/>
          </a:xfrm>
          <a:prstGeom prst="rightArrow">
            <a:avLst/>
          </a:prstGeom>
          <a:solidFill>
            <a:srgbClr val="FF8B2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00EA7F0-9F3B-BC6D-2A60-44F44836967C}"/>
              </a:ext>
            </a:extLst>
          </p:cNvPr>
          <p:cNvSpPr txBox="1"/>
          <p:nvPr/>
        </p:nvSpPr>
        <p:spPr>
          <a:xfrm>
            <a:off x="1922001" y="4970688"/>
            <a:ext cx="10748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Satisfied through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400F623-AA27-29DC-BFDB-67D02680B19D}"/>
              </a:ext>
            </a:extLst>
          </p:cNvPr>
          <p:cNvSpPr txBox="1"/>
          <p:nvPr/>
        </p:nvSpPr>
        <p:spPr>
          <a:xfrm>
            <a:off x="4932449" y="5058653"/>
            <a:ext cx="1074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Produce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4C689F1-54B9-FB0E-1AAF-F406C370F708}"/>
              </a:ext>
            </a:extLst>
          </p:cNvPr>
          <p:cNvSpPr txBox="1"/>
          <p:nvPr/>
        </p:nvSpPr>
        <p:spPr>
          <a:xfrm>
            <a:off x="2955161" y="3246496"/>
            <a:ext cx="10748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Are Needed for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2AF40B5-295E-540B-6D4D-1649D659C9E2}"/>
              </a:ext>
            </a:extLst>
          </p:cNvPr>
          <p:cNvSpPr txBox="1"/>
          <p:nvPr/>
        </p:nvSpPr>
        <p:spPr>
          <a:xfrm>
            <a:off x="5245168" y="1695621"/>
            <a:ext cx="3509440" cy="369332"/>
          </a:xfrm>
          <a:prstGeom prst="rect">
            <a:avLst/>
          </a:prstGeom>
          <a:noFill/>
          <a:scene3d>
            <a:camera prst="orthographicFront">
              <a:rot lat="0" lon="0" rev="60000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Can be converted in both ways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73FB7AC-9344-60D0-0D97-271058916A2B}"/>
              </a:ext>
            </a:extLst>
          </p:cNvPr>
          <p:cNvSpPr txBox="1"/>
          <p:nvPr/>
        </p:nvSpPr>
        <p:spPr>
          <a:xfrm>
            <a:off x="4321677" y="2929571"/>
            <a:ext cx="3509440" cy="646331"/>
          </a:xfrm>
          <a:prstGeom prst="rect">
            <a:avLst/>
          </a:prstGeom>
          <a:noFill/>
          <a:scene3d>
            <a:camera prst="orthographicFront">
              <a:rot lat="0" lon="0" rev="20399999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Can be converted  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in both ways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CA82883-B991-764C-C4DF-D6ABB9E0361A}"/>
              </a:ext>
            </a:extLst>
          </p:cNvPr>
          <p:cNvSpPr txBox="1"/>
          <p:nvPr/>
        </p:nvSpPr>
        <p:spPr>
          <a:xfrm>
            <a:off x="7952171" y="2758594"/>
            <a:ext cx="3509440" cy="646331"/>
          </a:xfrm>
          <a:prstGeom prst="rect">
            <a:avLst/>
          </a:prstGeom>
          <a:noFill/>
          <a:scene3d>
            <a:camera prst="orthographicFront">
              <a:rot lat="0" lon="0" rev="270000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Can be converted  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in both ways</a:t>
            </a:r>
          </a:p>
        </p:txBody>
      </p:sp>
    </p:spTree>
    <p:extLst>
      <p:ext uri="{BB962C8B-B14F-4D97-AF65-F5344CB8AC3E}">
        <p14:creationId xmlns:p14="http://schemas.microsoft.com/office/powerpoint/2010/main" val="10911657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C34782-161E-B866-3B12-4A35F3C72A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">
            <a:extLst>
              <a:ext uri="{FF2B5EF4-FFF2-40B4-BE49-F238E27FC236}">
                <a16:creationId xmlns:a16="http://schemas.microsoft.com/office/drawing/2014/main" id="{B3673AE0-CE60-EACF-6CC0-D28035072A8C}"/>
              </a:ext>
            </a:extLst>
          </p:cNvPr>
          <p:cNvSpPr/>
          <p:nvPr/>
        </p:nvSpPr>
        <p:spPr>
          <a:xfrm>
            <a:off x="11751034" y="-14510"/>
            <a:ext cx="78107" cy="687250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defTabSz="309563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2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B9D39A-D79B-E7CB-6BDF-3C71A0E0F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6404"/>
            <a:ext cx="12192000" cy="885373"/>
          </a:xfrm>
          <a:solidFill>
            <a:schemeClr val="bg1"/>
          </a:solidFill>
        </p:spPr>
        <p:txBody>
          <a:bodyPr>
            <a:normAutofit/>
          </a:bodyPr>
          <a:lstStyle/>
          <a:p>
            <a:pPr marL="187325"/>
            <a:r>
              <a:rPr lang="en-US" sz="3600" dirty="0">
                <a:solidFill>
                  <a:schemeClr val="accent6">
                    <a:lumMod val="50000"/>
                  </a:schemeClr>
                </a:solidFill>
                <a:latin typeface="Trebuchet MS" panose="020B0703020202090204" pitchFamily="34" charset="0"/>
              </a:rPr>
              <a:t>Sustainable </a:t>
            </a:r>
            <a:r>
              <a:rPr lang="en-US" sz="3600">
                <a:solidFill>
                  <a:schemeClr val="accent6">
                    <a:lumMod val="50000"/>
                  </a:schemeClr>
                </a:solidFill>
                <a:latin typeface="Trebuchet MS" panose="020B0703020202090204" pitchFamily="34" charset="0"/>
              </a:rPr>
              <a:t>Livelihoods Framework</a:t>
            </a:r>
            <a:endParaRPr lang="en-US" sz="3600" dirty="0">
              <a:solidFill>
                <a:schemeClr val="accent6">
                  <a:lumMod val="50000"/>
                </a:schemeClr>
              </a:solidFill>
              <a:latin typeface="Trebuchet MS" panose="020B0703020202090204" pitchFamily="34" charset="0"/>
            </a:endParaRPr>
          </a:p>
        </p:txBody>
      </p:sp>
      <p:sp>
        <p:nvSpPr>
          <p:cNvPr id="5" name="Rectangle">
            <a:extLst>
              <a:ext uri="{FF2B5EF4-FFF2-40B4-BE49-F238E27FC236}">
                <a16:creationId xmlns:a16="http://schemas.microsoft.com/office/drawing/2014/main" id="{C9213B97-97AE-221A-B73E-5730AEF18D5B}"/>
              </a:ext>
            </a:extLst>
          </p:cNvPr>
          <p:cNvSpPr/>
          <p:nvPr/>
        </p:nvSpPr>
        <p:spPr>
          <a:xfrm>
            <a:off x="11979823" y="-23128"/>
            <a:ext cx="107470" cy="6872509"/>
          </a:xfrm>
          <a:prstGeom prst="rect">
            <a:avLst/>
          </a:prstGeom>
          <a:solidFill>
            <a:schemeClr val="accent6">
              <a:lumMod val="75000"/>
            </a:schemeClr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defTabSz="309563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20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C48760F0-E11D-07BF-1E7D-A03FBE3EE414}"/>
              </a:ext>
            </a:extLst>
          </p:cNvPr>
          <p:cNvSpPr/>
          <p:nvPr/>
        </p:nvSpPr>
        <p:spPr>
          <a:xfrm>
            <a:off x="1276598" y="999872"/>
            <a:ext cx="9663288" cy="3876930"/>
          </a:xfrm>
          <a:prstGeom prst="ellipse">
            <a:avLst/>
          </a:prstGeom>
          <a:solidFill>
            <a:srgbClr val="002060"/>
          </a:solidFill>
          <a:ln>
            <a:solidFill>
              <a:srgbClr val="FFBD5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39F034D-1FDF-3568-5D1A-5A7748DF7D8D}"/>
              </a:ext>
            </a:extLst>
          </p:cNvPr>
          <p:cNvGrpSpPr/>
          <p:nvPr/>
        </p:nvGrpSpPr>
        <p:grpSpPr>
          <a:xfrm>
            <a:off x="2572442" y="1436360"/>
            <a:ext cx="7103088" cy="2891999"/>
            <a:chOff x="509780" y="1200274"/>
            <a:chExt cx="10951831" cy="4430531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D9C11DE5-EE9E-C6AD-7C50-E9E78151AA76}"/>
                </a:ext>
              </a:extLst>
            </p:cNvPr>
            <p:cNvCxnSpPr>
              <a:cxnSpLocks/>
            </p:cNvCxnSpPr>
            <p:nvPr/>
          </p:nvCxnSpPr>
          <p:spPr>
            <a:xfrm>
              <a:off x="4046705" y="2611200"/>
              <a:ext cx="0" cy="1773004"/>
            </a:xfrm>
            <a:prstGeom prst="straightConnector1">
              <a:avLst/>
            </a:prstGeom>
            <a:ln w="508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Rounded Rectangle 2">
              <a:extLst>
                <a:ext uri="{FF2B5EF4-FFF2-40B4-BE49-F238E27FC236}">
                  <a16:creationId xmlns:a16="http://schemas.microsoft.com/office/drawing/2014/main" id="{4B8612B0-D328-E11B-4797-646AF697BC33}"/>
                </a:ext>
              </a:extLst>
            </p:cNvPr>
            <p:cNvSpPr/>
            <p:nvPr/>
          </p:nvSpPr>
          <p:spPr>
            <a:xfrm>
              <a:off x="509780" y="4406802"/>
              <a:ext cx="1353128" cy="1046921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solidFill>
                    <a:srgbClr val="FFFF00"/>
                  </a:solidFill>
                </a:rPr>
                <a:t>Livelihood Needs</a:t>
              </a:r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8FD80CDC-B47F-9A5D-F6B5-8ED178B82C59}"/>
                </a:ext>
              </a:extLst>
            </p:cNvPr>
            <p:cNvSpPr/>
            <p:nvPr/>
          </p:nvSpPr>
          <p:spPr>
            <a:xfrm>
              <a:off x="6452751" y="4444133"/>
              <a:ext cx="1353128" cy="1046921"/>
            </a:xfrm>
            <a:prstGeom prst="round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solidFill>
                    <a:schemeClr val="tx1"/>
                  </a:solidFill>
                </a:rPr>
                <a:t>Livelihood Outcomes</a:t>
              </a:r>
            </a:p>
          </p:txBody>
        </p:sp>
        <p:sp>
          <p:nvSpPr>
            <p:cNvPr id="8" name="Right Arrow 7">
              <a:extLst>
                <a:ext uri="{FF2B5EF4-FFF2-40B4-BE49-F238E27FC236}">
                  <a16:creationId xmlns:a16="http://schemas.microsoft.com/office/drawing/2014/main" id="{98FDAA9E-28B6-6E2A-004C-14560CCB17E8}"/>
                </a:ext>
              </a:extLst>
            </p:cNvPr>
            <p:cNvSpPr/>
            <p:nvPr/>
          </p:nvSpPr>
          <p:spPr>
            <a:xfrm>
              <a:off x="1922001" y="4738178"/>
              <a:ext cx="1441336" cy="356118"/>
            </a:xfrm>
            <a:prstGeom prst="rightArrow">
              <a:avLst/>
            </a:prstGeom>
            <a:solidFill>
              <a:srgbClr val="FF8B2A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73797381-D444-0DA3-575A-29A280A9003A}"/>
                </a:ext>
              </a:extLst>
            </p:cNvPr>
            <p:cNvSpPr/>
            <p:nvPr/>
          </p:nvSpPr>
          <p:spPr>
            <a:xfrm>
              <a:off x="3370141" y="1918253"/>
              <a:ext cx="1353128" cy="1046921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solidFill>
                    <a:schemeClr val="tx1"/>
                  </a:solidFill>
                </a:rPr>
                <a:t>Livelihood Resources</a:t>
              </a:r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B343AEAC-B63F-778B-5950-27B9A278318A}"/>
                </a:ext>
              </a:extLst>
            </p:cNvPr>
            <p:cNvSpPr/>
            <p:nvPr/>
          </p:nvSpPr>
          <p:spPr>
            <a:xfrm>
              <a:off x="7415876" y="2965174"/>
              <a:ext cx="1353128" cy="1046921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solidFill>
                    <a:schemeClr val="tx1"/>
                  </a:solidFill>
                </a:rPr>
                <a:t>Livelihood Stocks</a:t>
              </a:r>
            </a:p>
          </p:txBody>
        </p: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353CFC72-78A2-947B-7209-3C0B4E4A8469}"/>
                </a:ext>
              </a:extLst>
            </p:cNvPr>
            <p:cNvSpPr/>
            <p:nvPr/>
          </p:nvSpPr>
          <p:spPr>
            <a:xfrm>
              <a:off x="9323128" y="1200274"/>
              <a:ext cx="1353128" cy="1046921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solidFill>
                    <a:schemeClr val="tx1"/>
                  </a:solidFill>
                </a:rPr>
                <a:t>Livelihood</a:t>
              </a:r>
            </a:p>
            <a:p>
              <a:pPr algn="ctr"/>
              <a:r>
                <a:rPr lang="en-US" sz="1100" b="1" dirty="0">
                  <a:solidFill>
                    <a:schemeClr val="tx1"/>
                  </a:solidFill>
                </a:rPr>
                <a:t>Assets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DF95F962-A329-C62B-B4FB-4774C4DC0838}"/>
                </a:ext>
              </a:extLst>
            </p:cNvPr>
            <p:cNvCxnSpPr>
              <a:cxnSpLocks/>
              <a:stCxn id="10" idx="3"/>
              <a:endCxn id="12" idx="1"/>
            </p:cNvCxnSpPr>
            <p:nvPr/>
          </p:nvCxnSpPr>
          <p:spPr>
            <a:xfrm flipV="1">
              <a:off x="4723269" y="1723735"/>
              <a:ext cx="4599859" cy="717979"/>
            </a:xfrm>
            <a:prstGeom prst="straightConnector1">
              <a:avLst/>
            </a:prstGeom>
            <a:ln w="25400">
              <a:solidFill>
                <a:srgbClr val="FFFF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45E794AC-1B6E-0BF7-AE91-A9AEFB31DBF4}"/>
                </a:ext>
              </a:extLst>
            </p:cNvPr>
            <p:cNvCxnSpPr>
              <a:cxnSpLocks/>
            </p:cNvCxnSpPr>
            <p:nvPr/>
          </p:nvCxnSpPr>
          <p:spPr>
            <a:xfrm>
              <a:off x="4695575" y="2442296"/>
              <a:ext cx="2692607" cy="1046921"/>
            </a:xfrm>
            <a:prstGeom prst="straightConnector1">
              <a:avLst/>
            </a:prstGeom>
            <a:ln w="25400">
              <a:solidFill>
                <a:srgbClr val="FFFF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E15BB0D9-A90B-333B-2C58-E012DD005602}"/>
                </a:ext>
              </a:extLst>
            </p:cNvPr>
            <p:cNvCxnSpPr>
              <a:cxnSpLocks/>
              <a:stCxn id="12" idx="2"/>
              <a:endCxn id="11" idx="3"/>
            </p:cNvCxnSpPr>
            <p:nvPr/>
          </p:nvCxnSpPr>
          <p:spPr>
            <a:xfrm flipH="1">
              <a:off x="8769004" y="2247195"/>
              <a:ext cx="1230688" cy="1241440"/>
            </a:xfrm>
            <a:prstGeom prst="straightConnector1">
              <a:avLst/>
            </a:prstGeom>
            <a:ln w="25400">
              <a:solidFill>
                <a:srgbClr val="FFFF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EFF7AD01-8820-7E5F-4915-9C552161E5F5}"/>
                </a:ext>
              </a:extLst>
            </p:cNvPr>
            <p:cNvSpPr/>
            <p:nvPr/>
          </p:nvSpPr>
          <p:spPr>
            <a:xfrm>
              <a:off x="3408835" y="4444133"/>
              <a:ext cx="1353128" cy="1046921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solidFill>
                    <a:schemeClr val="accent2">
                      <a:lumMod val="50000"/>
                    </a:schemeClr>
                  </a:solidFill>
                </a:rPr>
                <a:t>Livelihood Activities</a:t>
              </a:r>
            </a:p>
          </p:txBody>
        </p:sp>
        <p:sp>
          <p:nvSpPr>
            <p:cNvPr id="13" name="Right Arrow 12">
              <a:extLst>
                <a:ext uri="{FF2B5EF4-FFF2-40B4-BE49-F238E27FC236}">
                  <a16:creationId xmlns:a16="http://schemas.microsoft.com/office/drawing/2014/main" id="{2FEB761E-6A94-C60E-E7AD-579B7AE79F84}"/>
                </a:ext>
              </a:extLst>
            </p:cNvPr>
            <p:cNvSpPr/>
            <p:nvPr/>
          </p:nvSpPr>
          <p:spPr>
            <a:xfrm>
              <a:off x="4877365" y="4738178"/>
              <a:ext cx="1441336" cy="356118"/>
            </a:xfrm>
            <a:prstGeom prst="rightArrow">
              <a:avLst/>
            </a:prstGeom>
            <a:solidFill>
              <a:srgbClr val="FF8B2A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D209EE9-6248-DC3C-1FBE-25FF949D426C}"/>
                </a:ext>
              </a:extLst>
            </p:cNvPr>
            <p:cNvSpPr txBox="1"/>
            <p:nvPr/>
          </p:nvSpPr>
          <p:spPr>
            <a:xfrm>
              <a:off x="1922001" y="4970688"/>
              <a:ext cx="1074839" cy="6601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solidFill>
                    <a:schemeClr val="bg1"/>
                  </a:solidFill>
                </a:rPr>
                <a:t>Satisfied through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5BBE7B0-CB28-00AF-342A-019AFB8D825F}"/>
                </a:ext>
              </a:extLst>
            </p:cNvPr>
            <p:cNvSpPr txBox="1"/>
            <p:nvPr/>
          </p:nvSpPr>
          <p:spPr>
            <a:xfrm>
              <a:off x="4932449" y="5058654"/>
              <a:ext cx="1074839" cy="4007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solidFill>
                    <a:schemeClr val="bg1"/>
                  </a:solidFill>
                </a:rPr>
                <a:t>Produce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7DB25A4-A3CC-F1C1-5417-E9DF280E870A}"/>
                </a:ext>
              </a:extLst>
            </p:cNvPr>
            <p:cNvSpPr txBox="1"/>
            <p:nvPr/>
          </p:nvSpPr>
          <p:spPr>
            <a:xfrm>
              <a:off x="2955163" y="3246495"/>
              <a:ext cx="1074837" cy="9194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solidFill>
                    <a:schemeClr val="bg1"/>
                  </a:solidFill>
                </a:rPr>
                <a:t>Are Needed for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DEFB9C6-39DA-EE77-476A-1F9C36B63009}"/>
                </a:ext>
              </a:extLst>
            </p:cNvPr>
            <p:cNvSpPr txBox="1"/>
            <p:nvPr/>
          </p:nvSpPr>
          <p:spPr>
            <a:xfrm>
              <a:off x="5245168" y="1695620"/>
              <a:ext cx="3509439" cy="400785"/>
            </a:xfrm>
            <a:prstGeom prst="rect">
              <a:avLst/>
            </a:prstGeom>
            <a:noFill/>
            <a:scene3d>
              <a:camera prst="orthographicFront">
                <a:rot lat="0" lon="0" rev="60000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solidFill>
                    <a:schemeClr val="bg1"/>
                  </a:solidFill>
                </a:rPr>
                <a:t>Can be converted in both ways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CDA2A0C-EB3E-DFFC-FBEB-1CDD4FFCA5AB}"/>
                </a:ext>
              </a:extLst>
            </p:cNvPr>
            <p:cNvSpPr txBox="1"/>
            <p:nvPr/>
          </p:nvSpPr>
          <p:spPr>
            <a:xfrm>
              <a:off x="4224873" y="3043915"/>
              <a:ext cx="3509439" cy="660117"/>
            </a:xfrm>
            <a:prstGeom prst="rect">
              <a:avLst/>
            </a:prstGeom>
            <a:noFill/>
            <a:scene3d>
              <a:camera prst="orthographicFront">
                <a:rot lat="0" lon="0" rev="20399999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solidFill>
                    <a:schemeClr val="bg1"/>
                  </a:solidFill>
                </a:rPr>
                <a:t>Can be converted  </a:t>
              </a:r>
            </a:p>
            <a:p>
              <a:pPr algn="ctr"/>
              <a:r>
                <a:rPr lang="en-US" sz="1100" dirty="0">
                  <a:solidFill>
                    <a:schemeClr val="bg1"/>
                  </a:solidFill>
                </a:rPr>
                <a:t>in both ways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0838139-17BB-D0E7-9006-D984C0CF2E9E}"/>
                </a:ext>
              </a:extLst>
            </p:cNvPr>
            <p:cNvSpPr txBox="1"/>
            <p:nvPr/>
          </p:nvSpPr>
          <p:spPr>
            <a:xfrm>
              <a:off x="7952172" y="2758594"/>
              <a:ext cx="3509439" cy="660117"/>
            </a:xfrm>
            <a:prstGeom prst="rect">
              <a:avLst/>
            </a:prstGeom>
            <a:noFill/>
            <a:scene3d>
              <a:camera prst="orthographicFront">
                <a:rot lat="0" lon="0" rev="270000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solidFill>
                    <a:schemeClr val="bg1"/>
                  </a:solidFill>
                </a:rPr>
                <a:t>Can be converted  </a:t>
              </a:r>
            </a:p>
            <a:p>
              <a:pPr algn="ctr"/>
              <a:r>
                <a:rPr lang="en-US" sz="1100" dirty="0">
                  <a:solidFill>
                    <a:schemeClr val="bg1"/>
                  </a:solidFill>
                </a:rPr>
                <a:t>in both ways</a:t>
              </a:r>
            </a:p>
          </p:txBody>
        </p:sp>
      </p:grpSp>
      <p:sp>
        <p:nvSpPr>
          <p:cNvPr id="28" name="Right Triangle 27">
            <a:extLst>
              <a:ext uri="{FF2B5EF4-FFF2-40B4-BE49-F238E27FC236}">
                <a16:creationId xmlns:a16="http://schemas.microsoft.com/office/drawing/2014/main" id="{8ED01ADF-684A-51CB-BEED-B1BECE4AB097}"/>
              </a:ext>
            </a:extLst>
          </p:cNvPr>
          <p:cNvSpPr/>
          <p:nvPr/>
        </p:nvSpPr>
        <p:spPr>
          <a:xfrm>
            <a:off x="523024" y="5007705"/>
            <a:ext cx="1305220" cy="1399457"/>
          </a:xfrm>
          <a:prstGeom prst="rtTriangle">
            <a:avLst/>
          </a:prstGeom>
          <a:solidFill>
            <a:schemeClr val="accent6">
              <a:lumMod val="40000"/>
              <a:lumOff val="60000"/>
            </a:schemeClr>
          </a:solidFill>
          <a:scene3d>
            <a:camera prst="orthographicFront">
              <a:rot lat="0" lon="0" rev="600000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ight Triangle 29">
            <a:extLst>
              <a:ext uri="{FF2B5EF4-FFF2-40B4-BE49-F238E27FC236}">
                <a16:creationId xmlns:a16="http://schemas.microsoft.com/office/drawing/2014/main" id="{499CE4E1-2041-AF4E-1BCF-8418D3F22A27}"/>
              </a:ext>
            </a:extLst>
          </p:cNvPr>
          <p:cNvSpPr/>
          <p:nvPr/>
        </p:nvSpPr>
        <p:spPr>
          <a:xfrm>
            <a:off x="9634666" y="5007705"/>
            <a:ext cx="1305220" cy="1399457"/>
          </a:xfrm>
          <a:prstGeom prst="rtTriangle">
            <a:avLst/>
          </a:prstGeom>
          <a:solidFill>
            <a:schemeClr val="accent4">
              <a:lumMod val="20000"/>
              <a:lumOff val="80000"/>
            </a:schemeClr>
          </a:solidFill>
          <a:scene3d>
            <a:camera prst="orthographicFront">
              <a:rot lat="0" lon="0" rev="5400000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ight Triangle 30">
            <a:extLst>
              <a:ext uri="{FF2B5EF4-FFF2-40B4-BE49-F238E27FC236}">
                <a16:creationId xmlns:a16="http://schemas.microsoft.com/office/drawing/2014/main" id="{E6475A1D-1616-9E92-A87A-05C565D47E24}"/>
              </a:ext>
            </a:extLst>
          </p:cNvPr>
          <p:cNvSpPr/>
          <p:nvPr/>
        </p:nvSpPr>
        <p:spPr>
          <a:xfrm>
            <a:off x="4752540" y="5082217"/>
            <a:ext cx="1305220" cy="1399457"/>
          </a:xfrm>
          <a:prstGeom prst="rtTriangle">
            <a:avLst/>
          </a:prstGeom>
          <a:solidFill>
            <a:srgbClr val="FF0000">
              <a:alpha val="96197"/>
            </a:srgbClr>
          </a:solidFill>
          <a:ln>
            <a:solidFill>
              <a:schemeClr val="accent1">
                <a:shade val="15000"/>
              </a:schemeClr>
            </a:solidFill>
          </a:ln>
          <a:scene3d>
            <a:camera prst="orthographicFront">
              <a:rot lat="0" lon="0" rev="2700000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A625DD70-2153-9734-F9D5-92CBE0C5E427}"/>
              </a:ext>
            </a:extLst>
          </p:cNvPr>
          <p:cNvCxnSpPr>
            <a:cxnSpLocks/>
            <a:endCxn id="27" idx="2"/>
          </p:cNvCxnSpPr>
          <p:nvPr/>
        </p:nvCxnSpPr>
        <p:spPr>
          <a:xfrm flipV="1">
            <a:off x="1065690" y="2938337"/>
            <a:ext cx="210908" cy="2774570"/>
          </a:xfrm>
          <a:prstGeom prst="line">
            <a:avLst/>
          </a:prstGeom>
          <a:ln w="25400">
            <a:solidFill>
              <a:schemeClr val="accent6">
                <a:lumMod val="40000"/>
                <a:lumOff val="6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AF0081D2-9B49-5917-2745-C901B871B232}"/>
              </a:ext>
            </a:extLst>
          </p:cNvPr>
          <p:cNvCxnSpPr>
            <a:cxnSpLocks/>
            <a:stCxn id="28" idx="5"/>
          </p:cNvCxnSpPr>
          <p:nvPr/>
        </p:nvCxnSpPr>
        <p:spPr>
          <a:xfrm flipV="1">
            <a:off x="1175634" y="4876802"/>
            <a:ext cx="5182292" cy="830632"/>
          </a:xfrm>
          <a:prstGeom prst="line">
            <a:avLst/>
          </a:prstGeom>
          <a:ln w="25400">
            <a:solidFill>
              <a:schemeClr val="accent6">
                <a:lumMod val="40000"/>
                <a:lumOff val="6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CE50860F-1145-8AC5-8FD5-6D367413435E}"/>
              </a:ext>
            </a:extLst>
          </p:cNvPr>
          <p:cNvSpPr txBox="1"/>
          <p:nvPr/>
        </p:nvSpPr>
        <p:spPr>
          <a:xfrm>
            <a:off x="-91868" y="4669273"/>
            <a:ext cx="1377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FF00"/>
                </a:solidFill>
              </a:rPr>
              <a:t>Structures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31EF93E-3ADB-7E93-6689-5589539890A3}"/>
              </a:ext>
            </a:extLst>
          </p:cNvPr>
          <p:cNvSpPr txBox="1"/>
          <p:nvPr/>
        </p:nvSpPr>
        <p:spPr>
          <a:xfrm>
            <a:off x="10401605" y="4436870"/>
            <a:ext cx="1377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FF00"/>
                </a:solidFill>
              </a:rPr>
              <a:t>Processes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7D1FD2F-0BD2-9462-A20A-39037FD565F1}"/>
              </a:ext>
            </a:extLst>
          </p:cNvPr>
          <p:cNvSpPr txBox="1"/>
          <p:nvPr/>
        </p:nvSpPr>
        <p:spPr>
          <a:xfrm>
            <a:off x="6033337" y="6222496"/>
            <a:ext cx="23506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FF00"/>
                </a:solidFill>
              </a:rPr>
              <a:t>Vulnerability Contexts 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1453A0BD-B8EF-BEF6-7A9E-A4442B512018}"/>
              </a:ext>
            </a:extLst>
          </p:cNvPr>
          <p:cNvCxnSpPr>
            <a:cxnSpLocks/>
            <a:stCxn id="31" idx="5"/>
          </p:cNvCxnSpPr>
          <p:nvPr/>
        </p:nvCxnSpPr>
        <p:spPr>
          <a:xfrm flipH="1" flipV="1">
            <a:off x="1828244" y="3891678"/>
            <a:ext cx="3576906" cy="1890268"/>
          </a:xfrm>
          <a:prstGeom prst="line">
            <a:avLst/>
          </a:prstGeom>
          <a:ln w="254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C86F0B05-953B-7E3E-B25F-E799611F369C}"/>
              </a:ext>
            </a:extLst>
          </p:cNvPr>
          <p:cNvCxnSpPr>
            <a:cxnSpLocks/>
            <a:stCxn id="31" idx="5"/>
            <a:endCxn id="27" idx="5"/>
          </p:cNvCxnSpPr>
          <p:nvPr/>
        </p:nvCxnSpPr>
        <p:spPr>
          <a:xfrm flipV="1">
            <a:off x="5405150" y="4309039"/>
            <a:ext cx="4119580" cy="1472907"/>
          </a:xfrm>
          <a:prstGeom prst="line">
            <a:avLst/>
          </a:prstGeom>
          <a:ln w="254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0C2307C1-205C-AE31-5747-7E56311454B6}"/>
              </a:ext>
            </a:extLst>
          </p:cNvPr>
          <p:cNvCxnSpPr>
            <a:cxnSpLocks/>
            <a:stCxn id="30" idx="5"/>
            <a:endCxn id="27" idx="3"/>
          </p:cNvCxnSpPr>
          <p:nvPr/>
        </p:nvCxnSpPr>
        <p:spPr>
          <a:xfrm flipH="1" flipV="1">
            <a:off x="2691754" y="4309039"/>
            <a:ext cx="7595522" cy="1398395"/>
          </a:xfrm>
          <a:prstGeom prst="line">
            <a:avLst/>
          </a:prstGeom>
          <a:ln w="25400">
            <a:solidFill>
              <a:schemeClr val="accent4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28A49282-541C-EA37-928A-8E518DA930C9}"/>
              </a:ext>
            </a:extLst>
          </p:cNvPr>
          <p:cNvCxnSpPr>
            <a:cxnSpLocks/>
            <a:stCxn id="30" idx="5"/>
            <a:endCxn id="27" idx="6"/>
          </p:cNvCxnSpPr>
          <p:nvPr/>
        </p:nvCxnSpPr>
        <p:spPr>
          <a:xfrm flipV="1">
            <a:off x="10287276" y="2938337"/>
            <a:ext cx="652610" cy="2769097"/>
          </a:xfrm>
          <a:prstGeom prst="line">
            <a:avLst/>
          </a:prstGeom>
          <a:ln w="25400">
            <a:solidFill>
              <a:schemeClr val="accent4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7281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30" grpId="0" animBg="1"/>
      <p:bldP spid="31" grpId="0" animBg="1"/>
      <p:bldP spid="38" grpId="0"/>
      <p:bldP spid="39" grpId="0"/>
      <p:bldP spid="40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">
            <a:extLst>
              <a:ext uri="{FF2B5EF4-FFF2-40B4-BE49-F238E27FC236}">
                <a16:creationId xmlns:a16="http://schemas.microsoft.com/office/drawing/2014/main" id="{5C9552AA-EB5F-6A4A-A0C5-D1CC61336C26}"/>
              </a:ext>
            </a:extLst>
          </p:cNvPr>
          <p:cNvSpPr/>
          <p:nvPr/>
        </p:nvSpPr>
        <p:spPr>
          <a:xfrm>
            <a:off x="11751034" y="-14510"/>
            <a:ext cx="78107" cy="687250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defTabSz="309563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2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3F12E5-AA1D-DA41-8F82-5F2CCB56C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6404"/>
            <a:ext cx="12192000" cy="885373"/>
          </a:xfrm>
          <a:solidFill>
            <a:schemeClr val="bg1"/>
          </a:solidFill>
        </p:spPr>
        <p:txBody>
          <a:bodyPr>
            <a:normAutofit/>
          </a:bodyPr>
          <a:lstStyle/>
          <a:p>
            <a:pPr marL="187325"/>
            <a:r>
              <a:rPr lang="en-US" sz="3600" dirty="0">
                <a:solidFill>
                  <a:schemeClr val="accent6">
                    <a:lumMod val="50000"/>
                  </a:schemeClr>
                </a:solidFill>
                <a:latin typeface="Trebuchet MS" panose="020B0703020202090204" pitchFamily="34" charset="0"/>
              </a:rPr>
              <a:t>Sustainable </a:t>
            </a:r>
            <a:r>
              <a:rPr lang="en-US" sz="3600">
                <a:solidFill>
                  <a:schemeClr val="accent6">
                    <a:lumMod val="50000"/>
                  </a:schemeClr>
                </a:solidFill>
                <a:latin typeface="Trebuchet MS" panose="020B0703020202090204" pitchFamily="34" charset="0"/>
              </a:rPr>
              <a:t>Livelihoods Framework</a:t>
            </a:r>
            <a:endParaRPr lang="en-US" sz="3600" dirty="0">
              <a:solidFill>
                <a:schemeClr val="accent6">
                  <a:lumMod val="50000"/>
                </a:schemeClr>
              </a:solidFill>
              <a:latin typeface="Trebuchet MS" panose="020B0703020202090204" pitchFamily="34" charset="0"/>
            </a:endParaRPr>
          </a:p>
        </p:txBody>
      </p:sp>
      <p:sp>
        <p:nvSpPr>
          <p:cNvPr id="5" name="Rectangle">
            <a:extLst>
              <a:ext uri="{FF2B5EF4-FFF2-40B4-BE49-F238E27FC236}">
                <a16:creationId xmlns:a16="http://schemas.microsoft.com/office/drawing/2014/main" id="{2D91EB21-04C4-F549-9040-B3D4CD33CACC}"/>
              </a:ext>
            </a:extLst>
          </p:cNvPr>
          <p:cNvSpPr/>
          <p:nvPr/>
        </p:nvSpPr>
        <p:spPr>
          <a:xfrm>
            <a:off x="11979823" y="-23128"/>
            <a:ext cx="107470" cy="6872509"/>
          </a:xfrm>
          <a:prstGeom prst="rect">
            <a:avLst/>
          </a:prstGeom>
          <a:solidFill>
            <a:schemeClr val="accent6">
              <a:lumMod val="75000"/>
            </a:schemeClr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defTabSz="309563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2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2A49DB2-8B20-2D72-D9DB-8094C2AC78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847" y="1288512"/>
            <a:ext cx="11646327" cy="4823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48285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">
            <a:extLst>
              <a:ext uri="{FF2B5EF4-FFF2-40B4-BE49-F238E27FC236}">
                <a16:creationId xmlns:a16="http://schemas.microsoft.com/office/drawing/2014/main" id="{5C9552AA-EB5F-6A4A-A0C5-D1CC61336C26}"/>
              </a:ext>
            </a:extLst>
          </p:cNvPr>
          <p:cNvSpPr/>
          <p:nvPr/>
        </p:nvSpPr>
        <p:spPr>
          <a:xfrm>
            <a:off x="11751034" y="-14510"/>
            <a:ext cx="78107" cy="687250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defTabSz="309563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2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3F12E5-AA1D-DA41-8F82-5F2CCB56C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6404"/>
            <a:ext cx="12192000" cy="885373"/>
          </a:xfrm>
          <a:solidFill>
            <a:schemeClr val="bg1"/>
          </a:solidFill>
        </p:spPr>
        <p:txBody>
          <a:bodyPr>
            <a:normAutofit/>
          </a:bodyPr>
          <a:lstStyle/>
          <a:p>
            <a:pPr marL="187325"/>
            <a:r>
              <a:rPr lang="en-US" sz="3600" dirty="0">
                <a:solidFill>
                  <a:schemeClr val="accent6">
                    <a:lumMod val="50000"/>
                  </a:schemeClr>
                </a:solidFill>
                <a:latin typeface="Trebuchet MS" panose="020B0703020202090204" pitchFamily="34" charset="0"/>
              </a:rPr>
              <a:t>Sustainable </a:t>
            </a:r>
            <a:r>
              <a:rPr lang="en-US" sz="3600">
                <a:solidFill>
                  <a:schemeClr val="accent6">
                    <a:lumMod val="50000"/>
                  </a:schemeClr>
                </a:solidFill>
                <a:latin typeface="Trebuchet MS" panose="020B0703020202090204" pitchFamily="34" charset="0"/>
              </a:rPr>
              <a:t>Livelihoods Framework</a:t>
            </a:r>
            <a:endParaRPr lang="en-US" sz="3600" dirty="0">
              <a:solidFill>
                <a:schemeClr val="accent6">
                  <a:lumMod val="50000"/>
                </a:schemeClr>
              </a:solidFill>
              <a:latin typeface="Trebuchet MS" panose="020B0703020202090204" pitchFamily="34" charset="0"/>
            </a:endParaRPr>
          </a:p>
        </p:txBody>
      </p:sp>
      <p:sp>
        <p:nvSpPr>
          <p:cNvPr id="5" name="Rectangle">
            <a:extLst>
              <a:ext uri="{FF2B5EF4-FFF2-40B4-BE49-F238E27FC236}">
                <a16:creationId xmlns:a16="http://schemas.microsoft.com/office/drawing/2014/main" id="{2D91EB21-04C4-F549-9040-B3D4CD33CACC}"/>
              </a:ext>
            </a:extLst>
          </p:cNvPr>
          <p:cNvSpPr/>
          <p:nvPr/>
        </p:nvSpPr>
        <p:spPr>
          <a:xfrm>
            <a:off x="11979823" y="-23128"/>
            <a:ext cx="107470" cy="6872509"/>
          </a:xfrm>
          <a:prstGeom prst="rect">
            <a:avLst/>
          </a:prstGeom>
          <a:solidFill>
            <a:schemeClr val="accent6">
              <a:lumMod val="75000"/>
            </a:schemeClr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defTabSz="309563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20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A535195-7EAF-BDF4-94B6-BEA279481D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9059" y="875693"/>
            <a:ext cx="9104131" cy="5973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1756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">
            <a:extLst>
              <a:ext uri="{FF2B5EF4-FFF2-40B4-BE49-F238E27FC236}">
                <a16:creationId xmlns:a16="http://schemas.microsoft.com/office/drawing/2014/main" id="{5C9552AA-EB5F-6A4A-A0C5-D1CC61336C26}"/>
              </a:ext>
            </a:extLst>
          </p:cNvPr>
          <p:cNvSpPr/>
          <p:nvPr/>
        </p:nvSpPr>
        <p:spPr>
          <a:xfrm>
            <a:off x="11751034" y="-14510"/>
            <a:ext cx="78107" cy="687250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defTabSz="309563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2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3F12E5-AA1D-DA41-8F82-5F2CCB56C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16116"/>
            <a:ext cx="12192000" cy="885373"/>
          </a:xfrm>
          <a:solidFill>
            <a:schemeClr val="bg1"/>
          </a:solidFill>
        </p:spPr>
        <p:txBody>
          <a:bodyPr>
            <a:normAutofit/>
          </a:bodyPr>
          <a:lstStyle/>
          <a:p>
            <a:pPr marL="187325"/>
            <a:r>
              <a:rPr lang="en-US" sz="3200" dirty="0">
                <a:solidFill>
                  <a:schemeClr val="accent6">
                    <a:lumMod val="50000"/>
                  </a:schemeClr>
                </a:solidFill>
                <a:latin typeface="Trebuchet MS" panose="020B0703020202090204" pitchFamily="34" charset="0"/>
              </a:rPr>
              <a:t>Mainstream Development Paradigm: Recap  . . .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24C177-4047-054A-98B7-1BB59B97DC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706" y="1001489"/>
            <a:ext cx="11724435" cy="5856510"/>
          </a:xfrm>
        </p:spPr>
        <p:txBody>
          <a:bodyPr>
            <a:normAutofit/>
          </a:bodyPr>
          <a:lstStyle/>
          <a:p>
            <a:pPr marL="100013" indent="-11113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IN" sz="1800" b="1" i="1" dirty="0">
                <a:solidFill>
                  <a:srgbClr val="FFFF00"/>
                </a:solidFill>
              </a:rPr>
              <a:t>Modernization</a:t>
            </a:r>
            <a:r>
              <a:rPr lang="en-IN" sz="1800" b="1" i="1" dirty="0">
                <a:solidFill>
                  <a:srgbClr val="FF8B2A"/>
                </a:solidFill>
              </a:rPr>
              <a:t> = Transformations</a:t>
            </a:r>
            <a:r>
              <a:rPr lang="en-IN" sz="1800" dirty="0">
                <a:solidFill>
                  <a:schemeClr val="bg1"/>
                </a:solidFill>
              </a:rPr>
              <a:t>: </a:t>
            </a:r>
          </a:p>
          <a:p>
            <a:pPr marL="488950" indent="-40005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AutoNum type="romanLcParenBoth"/>
            </a:pPr>
            <a:r>
              <a:rPr lang="en-IN" sz="1800" dirty="0">
                <a:solidFill>
                  <a:srgbClr val="FFFF00"/>
                </a:solidFill>
              </a:rPr>
              <a:t>Technology</a:t>
            </a:r>
            <a:r>
              <a:rPr lang="en-IN" sz="1800" dirty="0">
                <a:solidFill>
                  <a:schemeClr val="bg1"/>
                </a:solidFill>
              </a:rPr>
              <a:t>: Hand-Tool Based and Using Conventional Fuel </a:t>
            </a:r>
            <a:r>
              <a:rPr lang="en-IN" sz="1800" u="sng" dirty="0">
                <a:solidFill>
                  <a:srgbClr val="92D050"/>
                </a:solidFill>
              </a:rPr>
              <a:t>to</a:t>
            </a:r>
            <a:r>
              <a:rPr lang="en-IN" sz="18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IN" sz="1800" dirty="0">
                <a:solidFill>
                  <a:schemeClr val="bg1"/>
                </a:solidFill>
              </a:rPr>
              <a:t>Large-Size, Sophisticated, and Using Fossil Fuels, </a:t>
            </a:r>
          </a:p>
          <a:p>
            <a:pPr marL="488950" indent="-40005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AutoNum type="romanLcParenBoth"/>
            </a:pPr>
            <a:r>
              <a:rPr lang="en-IN" sz="1800" dirty="0">
                <a:solidFill>
                  <a:srgbClr val="FFFF00"/>
                </a:solidFill>
              </a:rPr>
              <a:t>Economies</a:t>
            </a:r>
            <a:r>
              <a:rPr lang="en-IN" sz="1800" dirty="0">
                <a:solidFill>
                  <a:schemeClr val="bg1"/>
                </a:solidFill>
              </a:rPr>
              <a:t>: Pre-Industrial (Subsistence Agriculture + Artisanal Production) </a:t>
            </a:r>
            <a:r>
              <a:rPr lang="en-IN" sz="1800" u="sng" dirty="0">
                <a:solidFill>
                  <a:srgbClr val="92D050"/>
                </a:solidFill>
              </a:rPr>
              <a:t>to</a:t>
            </a:r>
            <a:r>
              <a:rPr lang="en-IN" sz="1800" dirty="0">
                <a:solidFill>
                  <a:schemeClr val="bg1"/>
                </a:solidFill>
              </a:rPr>
              <a:t> Industrial Capitalism</a:t>
            </a:r>
          </a:p>
          <a:p>
            <a:pPr marL="488950" indent="-40005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AutoNum type="romanLcParenBoth"/>
            </a:pPr>
            <a:r>
              <a:rPr lang="en-IN" sz="1800" dirty="0">
                <a:solidFill>
                  <a:srgbClr val="FFFF00"/>
                </a:solidFill>
              </a:rPr>
              <a:t>Belief Systems, Education</a:t>
            </a:r>
            <a:r>
              <a:rPr lang="en-IN" sz="1800" dirty="0">
                <a:solidFill>
                  <a:schemeClr val="bg1"/>
                </a:solidFill>
              </a:rPr>
              <a:t>: Spiritual/ Religious/ Metaphysical/ Mystic </a:t>
            </a:r>
            <a:r>
              <a:rPr lang="en-IN" sz="1800" u="sng" dirty="0">
                <a:solidFill>
                  <a:srgbClr val="92D050"/>
                </a:solidFill>
              </a:rPr>
              <a:t>to</a:t>
            </a:r>
            <a:r>
              <a:rPr lang="en-IN" sz="1800" dirty="0">
                <a:solidFill>
                  <a:schemeClr val="bg1"/>
                </a:solidFill>
              </a:rPr>
              <a:t> Rational, Secular</a:t>
            </a:r>
          </a:p>
          <a:p>
            <a:pPr marL="488950" indent="-40005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AutoNum type="romanLcParenBoth"/>
            </a:pPr>
            <a:r>
              <a:rPr lang="en-IN" sz="1800" dirty="0">
                <a:solidFill>
                  <a:srgbClr val="FFFF00"/>
                </a:solidFill>
              </a:rPr>
              <a:t>Cultural Norms</a:t>
            </a:r>
            <a:r>
              <a:rPr lang="en-IN" sz="1800" dirty="0">
                <a:solidFill>
                  <a:schemeClr val="bg1"/>
                </a:solidFill>
              </a:rPr>
              <a:t>: Collectivist Values Giving Primacy to Community over Individuals </a:t>
            </a:r>
            <a:r>
              <a:rPr lang="en-IN" sz="1800" u="sng" dirty="0">
                <a:solidFill>
                  <a:srgbClr val="92D050"/>
                </a:solidFill>
              </a:rPr>
              <a:t>to</a:t>
            </a:r>
            <a:r>
              <a:rPr lang="en-IN" sz="1800" dirty="0">
                <a:solidFill>
                  <a:schemeClr val="bg1"/>
                </a:solidFill>
              </a:rPr>
              <a:t> Primacy to Individual Liberty </a:t>
            </a:r>
          </a:p>
          <a:p>
            <a:pPr marL="488950" indent="-40005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AutoNum type="romanLcParenBoth"/>
            </a:pPr>
            <a:r>
              <a:rPr lang="en-IN" sz="1800" dirty="0">
                <a:solidFill>
                  <a:srgbClr val="FFFF00"/>
                </a:solidFill>
              </a:rPr>
              <a:t>Social Systems</a:t>
            </a:r>
            <a:r>
              <a:rPr lang="en-IN" sz="1800" dirty="0">
                <a:solidFill>
                  <a:schemeClr val="bg1"/>
                </a:solidFill>
              </a:rPr>
              <a:t>: Joint Family, Kinship, Caste-based, Communitarian, Mostly Urban  </a:t>
            </a:r>
          </a:p>
          <a:p>
            <a:pPr marL="88900" indent="5291138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IN" sz="1800" u="sng" dirty="0">
                <a:solidFill>
                  <a:srgbClr val="92D050"/>
                </a:solidFill>
              </a:rPr>
              <a:t>to</a:t>
            </a:r>
            <a:r>
              <a:rPr lang="en-IN" sz="1800" dirty="0">
                <a:solidFill>
                  <a:schemeClr val="bg1"/>
                </a:solidFill>
              </a:rPr>
              <a:t> Nuclear Family, Individualist, Cosmopolitan, Mostly Urban</a:t>
            </a:r>
          </a:p>
          <a:p>
            <a:pPr marL="488950" indent="-40005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AutoNum type="romanLcParenBoth"/>
            </a:pPr>
            <a:r>
              <a:rPr lang="en-IN" sz="1800" dirty="0">
                <a:solidFill>
                  <a:srgbClr val="FFFF00"/>
                </a:solidFill>
              </a:rPr>
              <a:t>Political System</a:t>
            </a:r>
            <a:r>
              <a:rPr lang="en-IN" sz="1800" dirty="0">
                <a:solidFill>
                  <a:schemeClr val="bg1"/>
                </a:solidFill>
              </a:rPr>
              <a:t>: Monarchy, Fiefdoms </a:t>
            </a:r>
            <a:r>
              <a:rPr lang="en-IN" sz="1800" u="sng" dirty="0">
                <a:solidFill>
                  <a:srgbClr val="92D050"/>
                </a:solidFill>
              </a:rPr>
              <a:t>to</a:t>
            </a:r>
            <a:r>
              <a:rPr lang="en-IN" sz="1800" dirty="0">
                <a:solidFill>
                  <a:schemeClr val="bg1"/>
                </a:solidFill>
              </a:rPr>
              <a:t> Liberal Democracy with Universal Suffrage</a:t>
            </a:r>
          </a:p>
        </p:txBody>
      </p:sp>
      <p:sp>
        <p:nvSpPr>
          <p:cNvPr id="5" name="Rectangle">
            <a:extLst>
              <a:ext uri="{FF2B5EF4-FFF2-40B4-BE49-F238E27FC236}">
                <a16:creationId xmlns:a16="http://schemas.microsoft.com/office/drawing/2014/main" id="{2D91EB21-04C4-F549-9040-B3D4CD33CACC}"/>
              </a:ext>
            </a:extLst>
          </p:cNvPr>
          <p:cNvSpPr/>
          <p:nvPr/>
        </p:nvSpPr>
        <p:spPr>
          <a:xfrm>
            <a:off x="11979823" y="-23128"/>
            <a:ext cx="107470" cy="6872509"/>
          </a:xfrm>
          <a:prstGeom prst="rect">
            <a:avLst/>
          </a:prstGeom>
          <a:solidFill>
            <a:schemeClr val="accent6">
              <a:lumMod val="75000"/>
            </a:schemeClr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defTabSz="309563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200"/>
          </a:p>
        </p:txBody>
      </p:sp>
    </p:spTree>
    <p:extLst>
      <p:ext uri="{BB962C8B-B14F-4D97-AF65-F5344CB8AC3E}">
        <p14:creationId xmlns:p14="http://schemas.microsoft.com/office/powerpoint/2010/main" val="3216349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">
            <a:extLst>
              <a:ext uri="{FF2B5EF4-FFF2-40B4-BE49-F238E27FC236}">
                <a16:creationId xmlns:a16="http://schemas.microsoft.com/office/drawing/2014/main" id="{5C9552AA-EB5F-6A4A-A0C5-D1CC61336C26}"/>
              </a:ext>
            </a:extLst>
          </p:cNvPr>
          <p:cNvSpPr/>
          <p:nvPr/>
        </p:nvSpPr>
        <p:spPr>
          <a:xfrm>
            <a:off x="11751034" y="-14510"/>
            <a:ext cx="78107" cy="687250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defTabSz="309563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2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3F12E5-AA1D-DA41-8F82-5F2CCB56C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16116"/>
            <a:ext cx="12192000" cy="885373"/>
          </a:xfrm>
          <a:solidFill>
            <a:schemeClr val="bg1"/>
          </a:solidFill>
        </p:spPr>
        <p:txBody>
          <a:bodyPr>
            <a:normAutofit/>
          </a:bodyPr>
          <a:lstStyle/>
          <a:p>
            <a:pPr marL="187325"/>
            <a:r>
              <a:rPr lang="en-US" sz="3200" dirty="0">
                <a:solidFill>
                  <a:schemeClr val="accent6">
                    <a:lumMod val="50000"/>
                  </a:schemeClr>
                </a:solidFill>
                <a:latin typeface="Trebuchet MS" panose="020B0703020202090204" pitchFamily="34" charset="0"/>
              </a:rPr>
              <a:t>Critiques by Post-/ Anti-/ Beyond Development: .  .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24C177-4047-054A-98B7-1BB59B97DC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707" y="1001489"/>
            <a:ext cx="11646328" cy="5856510"/>
          </a:xfrm>
        </p:spPr>
        <p:txBody>
          <a:bodyPr>
            <a:noAutofit/>
          </a:bodyPr>
          <a:lstStyle/>
          <a:p>
            <a:pPr>
              <a:lnSpc>
                <a:spcPct val="140000"/>
              </a:lnSpc>
              <a:spcBef>
                <a:spcPts val="1200"/>
              </a:spcBef>
            </a:pPr>
            <a:r>
              <a:rPr lang="en-IN" sz="1800" b="1" i="1" dirty="0">
                <a:solidFill>
                  <a:schemeClr val="bg1"/>
                </a:solidFill>
              </a:rPr>
              <a:t>Genesis of </a:t>
            </a:r>
            <a:r>
              <a:rPr lang="en-IN" sz="1800" b="1" i="1" dirty="0">
                <a:solidFill>
                  <a:srgbClr val="FFFF00"/>
                </a:solidFill>
              </a:rPr>
              <a:t>Post-Development </a:t>
            </a:r>
            <a:r>
              <a:rPr lang="en-IN" sz="1800" dirty="0">
                <a:solidFill>
                  <a:schemeClr val="bg1"/>
                </a:solidFill>
              </a:rPr>
              <a:t>: This was a </a:t>
            </a:r>
            <a:r>
              <a:rPr lang="en-IN" sz="1800" dirty="0">
                <a:solidFill>
                  <a:schemeClr val="accent2"/>
                </a:solidFill>
              </a:rPr>
              <a:t>reaction from radicals </a:t>
            </a:r>
            <a:r>
              <a:rPr lang="en-IN" sz="1800" dirty="0">
                <a:solidFill>
                  <a:schemeClr val="bg1"/>
                </a:solidFill>
              </a:rPr>
              <a:t>against utter </a:t>
            </a:r>
            <a:r>
              <a:rPr lang="en-IN" sz="1800" dirty="0">
                <a:solidFill>
                  <a:schemeClr val="accent2"/>
                </a:solidFill>
              </a:rPr>
              <a:t>failure of both</a:t>
            </a:r>
            <a:r>
              <a:rPr lang="en-IN" sz="1800" dirty="0">
                <a:solidFill>
                  <a:schemeClr val="bg1"/>
                </a:solidFill>
              </a:rPr>
              <a:t>: </a:t>
            </a:r>
          </a:p>
          <a:p>
            <a:pPr>
              <a:lnSpc>
                <a:spcPct val="140000"/>
              </a:lnSpc>
              <a:spcBef>
                <a:spcPts val="1200"/>
              </a:spcBef>
            </a:pPr>
            <a:r>
              <a:rPr lang="en-IN" sz="1800" dirty="0">
                <a:solidFill>
                  <a:srgbClr val="FFFF00"/>
                </a:solidFill>
              </a:rPr>
              <a:t>Mainstream Development Model </a:t>
            </a:r>
            <a:r>
              <a:rPr lang="en-IN" sz="1800" dirty="0">
                <a:solidFill>
                  <a:schemeClr val="bg1"/>
                </a:solidFill>
              </a:rPr>
              <a:t>(economic growth + industrialization + modernization+ </a:t>
            </a:r>
            <a:r>
              <a:rPr lang="en-IN" sz="1800" dirty="0">
                <a:solidFill>
                  <a:srgbClr val="00B0F0"/>
                </a:solidFill>
              </a:rPr>
              <a:t>liberal democracy </a:t>
            </a:r>
            <a:r>
              <a:rPr lang="en-IN" sz="1800" dirty="0">
                <a:solidFill>
                  <a:schemeClr val="bg1"/>
                </a:solidFill>
              </a:rPr>
              <a:t>+ </a:t>
            </a:r>
            <a:r>
              <a:rPr lang="en-IN" sz="1800" dirty="0">
                <a:solidFill>
                  <a:srgbClr val="00B0F0"/>
                </a:solidFill>
              </a:rPr>
              <a:t>market</a:t>
            </a:r>
            <a:r>
              <a:rPr lang="en-IN" sz="1800" dirty="0">
                <a:solidFill>
                  <a:schemeClr val="bg1"/>
                </a:solidFill>
              </a:rPr>
              <a:t>) </a:t>
            </a:r>
          </a:p>
          <a:p>
            <a:pPr>
              <a:lnSpc>
                <a:spcPct val="140000"/>
              </a:lnSpc>
              <a:spcBef>
                <a:spcPts val="1200"/>
              </a:spcBef>
            </a:pPr>
            <a:r>
              <a:rPr lang="en-IN" sz="1800" dirty="0">
                <a:solidFill>
                  <a:schemeClr val="bg1"/>
                </a:solidFill>
              </a:rPr>
              <a:t>AND </a:t>
            </a:r>
            <a:r>
              <a:rPr lang="en-IN" sz="18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Marxist model for progress </a:t>
            </a:r>
            <a:r>
              <a:rPr lang="en-IN" sz="1800" dirty="0">
                <a:solidFill>
                  <a:schemeClr val="bg1"/>
                </a:solidFill>
              </a:rPr>
              <a:t>(economic growth + industrialization + modernization+ </a:t>
            </a:r>
            <a:r>
              <a:rPr lang="en-IN" sz="1800" dirty="0">
                <a:solidFill>
                  <a:srgbClr val="92D050"/>
                </a:solidFill>
              </a:rPr>
              <a:t>Party Dictatorship </a:t>
            </a:r>
            <a:r>
              <a:rPr lang="en-IN" sz="1800" dirty="0">
                <a:solidFill>
                  <a:schemeClr val="bg1"/>
                </a:solidFill>
              </a:rPr>
              <a:t>+ </a:t>
            </a:r>
            <a:r>
              <a:rPr lang="en-IN" sz="1800" dirty="0">
                <a:solidFill>
                  <a:srgbClr val="92D050"/>
                </a:solidFill>
              </a:rPr>
              <a:t>Planning</a:t>
            </a:r>
            <a:r>
              <a:rPr lang="en-IN" sz="1800" dirty="0">
                <a:solidFill>
                  <a:schemeClr val="bg1"/>
                </a:solidFill>
              </a:rPr>
              <a:t>) </a:t>
            </a:r>
            <a:endParaRPr lang="en-IN" sz="18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pPr>
              <a:lnSpc>
                <a:spcPct val="140000"/>
              </a:lnSpc>
              <a:spcBef>
                <a:spcPts val="1200"/>
              </a:spcBef>
            </a:pPr>
            <a:r>
              <a:rPr lang="en-IN" sz="1800" b="1" i="1" dirty="0">
                <a:solidFill>
                  <a:schemeClr val="bg1"/>
                </a:solidFill>
              </a:rPr>
              <a:t>Main Criticism </a:t>
            </a:r>
            <a:r>
              <a:rPr lang="en-IN" sz="1800" dirty="0">
                <a:solidFill>
                  <a:schemeClr val="bg1"/>
                </a:solidFill>
              </a:rPr>
              <a:t>of the </a:t>
            </a:r>
            <a:r>
              <a:rPr lang="en-IN" sz="1800" b="1" i="1" dirty="0">
                <a:solidFill>
                  <a:srgbClr val="FFFF00"/>
                </a:solidFill>
              </a:rPr>
              <a:t>Mainstream Development Model </a:t>
            </a:r>
            <a:r>
              <a:rPr lang="en-IN" sz="1800" b="1" i="1" u="sng" dirty="0">
                <a:solidFill>
                  <a:schemeClr val="bg1"/>
                </a:solidFill>
              </a:rPr>
              <a:t>by</a:t>
            </a:r>
            <a:r>
              <a:rPr lang="en-IN" sz="1800" b="1" i="1" dirty="0">
                <a:solidFill>
                  <a:schemeClr val="bg1"/>
                </a:solidFill>
              </a:rPr>
              <a:t> </a:t>
            </a:r>
            <a:r>
              <a:rPr lang="en-IN" sz="1800" b="1" i="1" dirty="0">
                <a:solidFill>
                  <a:srgbClr val="92D050"/>
                </a:solidFill>
              </a:rPr>
              <a:t>Post-Development</a:t>
            </a:r>
            <a:r>
              <a:rPr lang="en-IN" sz="1800" dirty="0">
                <a:solidFill>
                  <a:schemeClr val="bg1"/>
                </a:solidFill>
              </a:rPr>
              <a:t>: </a:t>
            </a:r>
          </a:p>
          <a:p>
            <a:pPr>
              <a:lnSpc>
                <a:spcPct val="140000"/>
              </a:lnSpc>
              <a:spcBef>
                <a:spcPts val="1200"/>
              </a:spcBef>
            </a:pPr>
            <a:r>
              <a:rPr lang="en-IN" sz="1800" dirty="0">
                <a:solidFill>
                  <a:schemeClr val="bg1"/>
                </a:solidFill>
              </a:rPr>
              <a:t>Apart from the </a:t>
            </a:r>
            <a:r>
              <a:rPr lang="en-IN" sz="18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utter failure </a:t>
            </a:r>
            <a:r>
              <a:rPr lang="en-IN" sz="1800" dirty="0">
                <a:solidFill>
                  <a:schemeClr val="bg1"/>
                </a:solidFill>
              </a:rPr>
              <a:t>on the </a:t>
            </a:r>
            <a:r>
              <a:rPr lang="en-IN" sz="1800" b="1" dirty="0">
                <a:solidFill>
                  <a:srgbClr val="00B0F0"/>
                </a:solidFill>
              </a:rPr>
              <a:t>social</a:t>
            </a:r>
            <a:r>
              <a:rPr lang="en-IN" sz="1800" b="1" dirty="0">
                <a:solidFill>
                  <a:schemeClr val="bg1"/>
                </a:solidFill>
              </a:rPr>
              <a:t> and </a:t>
            </a:r>
            <a:r>
              <a:rPr lang="en-IN" sz="1800" b="1" dirty="0">
                <a:solidFill>
                  <a:srgbClr val="92D050"/>
                </a:solidFill>
              </a:rPr>
              <a:t>environmental</a:t>
            </a:r>
            <a:r>
              <a:rPr lang="en-IN" sz="1800" b="1" dirty="0">
                <a:solidFill>
                  <a:schemeClr val="bg1"/>
                </a:solidFill>
              </a:rPr>
              <a:t> fronts</a:t>
            </a:r>
          </a:p>
          <a:p>
            <a:pPr>
              <a:lnSpc>
                <a:spcPct val="140000"/>
              </a:lnSpc>
              <a:spcBef>
                <a:spcPts val="1200"/>
              </a:spcBef>
            </a:pPr>
            <a:r>
              <a:rPr lang="en-IN" sz="1800" dirty="0">
                <a:solidFill>
                  <a:schemeClr val="bg1"/>
                </a:solidFill>
              </a:rPr>
              <a:t>The </a:t>
            </a:r>
            <a:r>
              <a:rPr lang="en-IN" sz="1800" b="1" i="1" dirty="0">
                <a:solidFill>
                  <a:schemeClr val="bg1"/>
                </a:solidFill>
              </a:rPr>
              <a:t>idea</a:t>
            </a:r>
            <a:r>
              <a:rPr lang="en-IN" sz="1800" dirty="0">
                <a:solidFill>
                  <a:schemeClr val="bg1"/>
                </a:solidFill>
              </a:rPr>
              <a:t> and </a:t>
            </a:r>
            <a:r>
              <a:rPr lang="en-IN" sz="1800" b="1" i="1" dirty="0">
                <a:solidFill>
                  <a:srgbClr val="00B0F0"/>
                </a:solidFill>
              </a:rPr>
              <a:t>discourse</a:t>
            </a:r>
            <a:r>
              <a:rPr lang="en-IN" sz="1800" dirty="0">
                <a:solidFill>
                  <a:schemeClr val="bg1"/>
                </a:solidFill>
              </a:rPr>
              <a:t> on </a:t>
            </a:r>
            <a:r>
              <a:rPr lang="en-IN" sz="1800" b="1" i="1" dirty="0">
                <a:solidFill>
                  <a:srgbClr val="FFFF00"/>
                </a:solidFill>
              </a:rPr>
              <a:t>development </a:t>
            </a:r>
          </a:p>
          <a:p>
            <a:pPr marL="669925" indent="-214313">
              <a:lnSpc>
                <a:spcPct val="140000"/>
              </a:lnSpc>
              <a:spcBef>
                <a:spcPts val="1200"/>
              </a:spcBef>
            </a:pPr>
            <a:r>
              <a:rPr lang="en-IN" sz="1800" dirty="0">
                <a:solidFill>
                  <a:schemeClr val="bg1"/>
                </a:solidFill>
              </a:rPr>
              <a:t>is an </a:t>
            </a:r>
            <a:r>
              <a:rPr lang="en-IN" sz="18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unfair </a:t>
            </a:r>
            <a:r>
              <a:rPr lang="en-IN" sz="1800" dirty="0">
                <a:solidFill>
                  <a:schemeClr val="bg1"/>
                </a:solidFill>
              </a:rPr>
              <a:t>and </a:t>
            </a:r>
            <a:r>
              <a:rPr lang="en-IN" sz="1800" dirty="0">
                <a:solidFill>
                  <a:srgbClr val="FF8B2A"/>
                </a:solidFill>
              </a:rPr>
              <a:t>heavily manipulated </a:t>
            </a:r>
            <a:r>
              <a:rPr lang="en-IN" sz="1800" dirty="0">
                <a:solidFill>
                  <a:schemeClr val="bg1"/>
                </a:solidFill>
              </a:rPr>
              <a:t>by the West, the International Institutions (UN, World Bank, IFIs), and national governments</a:t>
            </a:r>
          </a:p>
          <a:p>
            <a:pPr marL="893763" indent="-231775">
              <a:lnSpc>
                <a:spcPct val="140000"/>
              </a:lnSpc>
              <a:spcBef>
                <a:spcPts val="1200"/>
              </a:spcBef>
            </a:pPr>
            <a:r>
              <a:rPr lang="en-IN" sz="1800" dirty="0">
                <a:solidFill>
                  <a:schemeClr val="bg1"/>
                </a:solidFill>
              </a:rPr>
              <a:t>which themselves took over the authority </a:t>
            </a:r>
            <a:r>
              <a:rPr lang="en-IN" sz="1800" dirty="0">
                <a:solidFill>
                  <a:srgbClr val="00B0F0"/>
                </a:solidFill>
              </a:rPr>
              <a:t>to talk about </a:t>
            </a:r>
            <a:r>
              <a:rPr lang="en-IN" sz="1800" dirty="0">
                <a:solidFill>
                  <a:schemeClr val="bg1"/>
                </a:solidFill>
              </a:rPr>
              <a:t>and </a:t>
            </a:r>
            <a:r>
              <a:rPr lang="en-IN" sz="1800" dirty="0">
                <a:solidFill>
                  <a:srgbClr val="92D050"/>
                </a:solidFill>
              </a:rPr>
              <a:t>do </a:t>
            </a:r>
            <a:r>
              <a:rPr lang="en-IN" sz="1800" b="1" i="1" dirty="0">
                <a:solidFill>
                  <a:srgbClr val="FFFF00"/>
                </a:solidFill>
              </a:rPr>
              <a:t>development</a:t>
            </a:r>
            <a:r>
              <a:rPr lang="en-IN" sz="1800" dirty="0">
                <a:solidFill>
                  <a:schemeClr val="bg1"/>
                </a:solidFill>
              </a:rPr>
              <a:t>. </a:t>
            </a:r>
          </a:p>
          <a:p>
            <a:pPr>
              <a:lnSpc>
                <a:spcPct val="140000"/>
              </a:lnSpc>
              <a:spcBef>
                <a:spcPts val="1200"/>
              </a:spcBef>
            </a:pPr>
            <a:r>
              <a:rPr lang="en-IN" sz="1800" dirty="0">
                <a:solidFill>
                  <a:schemeClr val="bg1"/>
                </a:solidFill>
              </a:rPr>
              <a:t>In other words, the </a:t>
            </a:r>
            <a:r>
              <a:rPr lang="en-IN" sz="18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economic, </a:t>
            </a:r>
            <a:r>
              <a:rPr lang="en-IN" sz="1800" dirty="0">
                <a:solidFill>
                  <a:srgbClr val="FF8B2A"/>
                </a:solidFill>
              </a:rPr>
              <a:t>social, </a:t>
            </a:r>
            <a:r>
              <a:rPr lang="en-IN" sz="1800" dirty="0">
                <a:solidFill>
                  <a:schemeClr val="bg1"/>
                </a:solidFill>
              </a:rPr>
              <a:t>and</a:t>
            </a:r>
            <a:r>
              <a:rPr lang="en-IN" sz="1800" dirty="0">
                <a:solidFill>
                  <a:srgbClr val="FF8B2A"/>
                </a:solidFill>
              </a:rPr>
              <a:t> </a:t>
            </a:r>
            <a:r>
              <a:rPr lang="en-IN" sz="18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political </a:t>
            </a:r>
            <a:r>
              <a:rPr lang="en-IN" sz="1800" dirty="0">
                <a:solidFill>
                  <a:srgbClr val="92D050"/>
                </a:solidFill>
              </a:rPr>
              <a:t>parameters</a:t>
            </a:r>
            <a:r>
              <a:rPr lang="en-IN" sz="18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IN" sz="1800" dirty="0">
                <a:solidFill>
                  <a:schemeClr val="bg1"/>
                </a:solidFill>
              </a:rPr>
              <a:t>of </a:t>
            </a:r>
            <a:r>
              <a:rPr lang="en-IN" sz="1800" b="1" i="1" dirty="0">
                <a:solidFill>
                  <a:srgbClr val="FFFF00"/>
                </a:solidFill>
              </a:rPr>
              <a:t>development</a:t>
            </a:r>
            <a:r>
              <a:rPr lang="en-IN" sz="1800" dirty="0">
                <a:solidFill>
                  <a:srgbClr val="FF8B2A"/>
                </a:solidFill>
              </a:rPr>
              <a:t> </a:t>
            </a:r>
            <a:r>
              <a:rPr lang="en-IN" sz="1800" dirty="0">
                <a:solidFill>
                  <a:schemeClr val="bg1"/>
                </a:solidFill>
              </a:rPr>
              <a:t>are </a:t>
            </a:r>
            <a:r>
              <a:rPr lang="en-IN" sz="1800" b="1" i="1" dirty="0">
                <a:solidFill>
                  <a:schemeClr val="bg1"/>
                </a:solidFill>
              </a:rPr>
              <a:t>set by </a:t>
            </a:r>
            <a:r>
              <a:rPr lang="en-IN" sz="1800" dirty="0">
                <a:solidFill>
                  <a:schemeClr val="bg1"/>
                </a:solidFill>
              </a:rPr>
              <a:t>the </a:t>
            </a:r>
            <a:r>
              <a:rPr lang="en-IN" sz="1800" dirty="0">
                <a:solidFill>
                  <a:srgbClr val="FF8B2A"/>
                </a:solidFill>
              </a:rPr>
              <a:t>West</a:t>
            </a:r>
            <a:r>
              <a:rPr lang="en-IN" sz="1800" dirty="0">
                <a:solidFill>
                  <a:schemeClr val="bg1"/>
                </a:solidFill>
              </a:rPr>
              <a:t> and are </a:t>
            </a:r>
            <a:r>
              <a:rPr lang="en-IN" sz="1800" b="1" i="1" dirty="0">
                <a:solidFill>
                  <a:srgbClr val="FF8B2A"/>
                </a:solidFill>
              </a:rPr>
              <a:t>imposed on other countries </a:t>
            </a:r>
            <a:r>
              <a:rPr lang="en-IN" sz="1800" dirty="0">
                <a:solidFill>
                  <a:schemeClr val="bg1"/>
                </a:solidFill>
              </a:rPr>
              <a:t>in a </a:t>
            </a:r>
            <a:r>
              <a:rPr lang="en-IN" sz="18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neo-colonial mission </a:t>
            </a:r>
            <a:r>
              <a:rPr lang="en-IN" sz="1800" dirty="0">
                <a:solidFill>
                  <a:schemeClr val="bg1"/>
                </a:solidFill>
              </a:rPr>
              <a:t>to </a:t>
            </a:r>
            <a:r>
              <a:rPr lang="en-IN" sz="1800" b="1" i="1" dirty="0">
                <a:solidFill>
                  <a:schemeClr val="bg1"/>
                </a:solidFill>
              </a:rPr>
              <a:t>develop</a:t>
            </a:r>
            <a:r>
              <a:rPr lang="en-IN" sz="1800" dirty="0">
                <a:solidFill>
                  <a:schemeClr val="bg1"/>
                </a:solidFill>
              </a:rPr>
              <a:t> them in the </a:t>
            </a:r>
            <a:r>
              <a:rPr lang="en-IN" sz="18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image of the </a:t>
            </a:r>
            <a:r>
              <a:rPr lang="en-IN" sz="1800" dirty="0">
                <a:solidFill>
                  <a:schemeClr val="accent2"/>
                </a:solidFill>
              </a:rPr>
              <a:t>West</a:t>
            </a:r>
            <a:r>
              <a:rPr lang="en-IN" sz="1800" dirty="0">
                <a:solidFill>
                  <a:schemeClr val="bg1"/>
                </a:solidFill>
              </a:rPr>
              <a:t>. </a:t>
            </a:r>
          </a:p>
        </p:txBody>
      </p:sp>
      <p:sp>
        <p:nvSpPr>
          <p:cNvPr id="5" name="Rectangle">
            <a:extLst>
              <a:ext uri="{FF2B5EF4-FFF2-40B4-BE49-F238E27FC236}">
                <a16:creationId xmlns:a16="http://schemas.microsoft.com/office/drawing/2014/main" id="{2D91EB21-04C4-F549-9040-B3D4CD33CACC}"/>
              </a:ext>
            </a:extLst>
          </p:cNvPr>
          <p:cNvSpPr/>
          <p:nvPr/>
        </p:nvSpPr>
        <p:spPr>
          <a:xfrm>
            <a:off x="11979823" y="-23128"/>
            <a:ext cx="107470" cy="6872509"/>
          </a:xfrm>
          <a:prstGeom prst="rect">
            <a:avLst/>
          </a:prstGeom>
          <a:solidFill>
            <a:schemeClr val="accent6">
              <a:lumMod val="75000"/>
            </a:schemeClr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defTabSz="309563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200"/>
          </a:p>
        </p:txBody>
      </p:sp>
    </p:spTree>
    <p:extLst>
      <p:ext uri="{BB962C8B-B14F-4D97-AF65-F5344CB8AC3E}">
        <p14:creationId xmlns:p14="http://schemas.microsoft.com/office/powerpoint/2010/main" val="2105913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">
            <a:extLst>
              <a:ext uri="{FF2B5EF4-FFF2-40B4-BE49-F238E27FC236}">
                <a16:creationId xmlns:a16="http://schemas.microsoft.com/office/drawing/2014/main" id="{5C9552AA-EB5F-6A4A-A0C5-D1CC61336C26}"/>
              </a:ext>
            </a:extLst>
          </p:cNvPr>
          <p:cNvSpPr/>
          <p:nvPr/>
        </p:nvSpPr>
        <p:spPr>
          <a:xfrm>
            <a:off x="11751034" y="-14510"/>
            <a:ext cx="78107" cy="687250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defTabSz="309563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2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3F12E5-AA1D-DA41-8F82-5F2CCB56C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16116"/>
            <a:ext cx="12192000" cy="885373"/>
          </a:xfrm>
          <a:solidFill>
            <a:schemeClr val="bg1"/>
          </a:solidFill>
        </p:spPr>
        <p:txBody>
          <a:bodyPr>
            <a:normAutofit/>
          </a:bodyPr>
          <a:lstStyle/>
          <a:p>
            <a:pPr marL="187325"/>
            <a:r>
              <a:rPr lang="en-US" sz="3200" dirty="0">
                <a:solidFill>
                  <a:schemeClr val="accent6">
                    <a:lumMod val="50000"/>
                  </a:schemeClr>
                </a:solidFill>
                <a:latin typeface="Trebuchet MS" panose="020B0703020202090204" pitchFamily="34" charset="0"/>
              </a:rPr>
              <a:t>Critiques by Post-/ Anti-/ Beyond Development .  .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24C177-4047-054A-98B7-1BB59B97DC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707" y="1001489"/>
            <a:ext cx="11646328" cy="5856510"/>
          </a:xfrm>
        </p:spPr>
        <p:txBody>
          <a:bodyPr>
            <a:noAutofit/>
          </a:bodyPr>
          <a:lstStyle/>
          <a:p>
            <a:pPr>
              <a:lnSpc>
                <a:spcPct val="140000"/>
              </a:lnSpc>
              <a:spcBef>
                <a:spcPts val="1200"/>
              </a:spcBef>
            </a:pPr>
            <a:r>
              <a:rPr lang="en-IN" sz="2000" dirty="0">
                <a:solidFill>
                  <a:schemeClr val="bg1"/>
                </a:solidFill>
              </a:rPr>
              <a:t>‘</a:t>
            </a:r>
            <a:r>
              <a:rPr lang="en-IN" sz="2000" dirty="0">
                <a:solidFill>
                  <a:srgbClr val="FFC000"/>
                </a:solidFill>
              </a:rPr>
              <a:t>Globalisation Steamroller</a:t>
            </a:r>
            <a:r>
              <a:rPr lang="en-IN" sz="2000" dirty="0">
                <a:solidFill>
                  <a:schemeClr val="bg1"/>
                </a:solidFill>
              </a:rPr>
              <a:t>’ (= ‘universalism’ of contemporary development discourse) is obliterating the local values and potentialities of ‘tradi­tional’ communities</a:t>
            </a:r>
          </a:p>
          <a:p>
            <a:pPr>
              <a:lnSpc>
                <a:spcPct val="140000"/>
              </a:lnSpc>
              <a:spcBef>
                <a:spcPts val="1200"/>
              </a:spcBef>
            </a:pPr>
            <a:r>
              <a:rPr lang="en-IN" sz="2000" b="1" i="1" dirty="0">
                <a:solidFill>
                  <a:srgbClr val="FFFF00"/>
                </a:solidFill>
              </a:rPr>
              <a:t>Development</a:t>
            </a:r>
            <a:r>
              <a:rPr lang="en-IN" sz="2000" dirty="0">
                <a:solidFill>
                  <a:schemeClr val="bg1"/>
                </a:solidFill>
              </a:rPr>
              <a:t> </a:t>
            </a:r>
            <a:r>
              <a:rPr lang="en-IN" sz="2000" b="1" i="1" u="sng" dirty="0">
                <a:solidFill>
                  <a:schemeClr val="bg1"/>
                </a:solidFill>
              </a:rPr>
              <a:t>created</a:t>
            </a:r>
            <a:r>
              <a:rPr lang="en-IN" sz="2000" dirty="0">
                <a:solidFill>
                  <a:schemeClr val="bg1"/>
                </a:solidFill>
              </a:rPr>
              <a:t> ‘</a:t>
            </a:r>
            <a:r>
              <a:rPr lang="en-IN" sz="2000" dirty="0">
                <a:solidFill>
                  <a:srgbClr val="FFC000"/>
                </a:solidFill>
              </a:rPr>
              <a:t>abnormal­ities</a:t>
            </a:r>
            <a:r>
              <a:rPr lang="en-IN" sz="2000" dirty="0">
                <a:solidFill>
                  <a:schemeClr val="bg1"/>
                </a:solidFill>
              </a:rPr>
              <a:t>’ such as poverty, underdevelopment, backwardness, landlessness, and </a:t>
            </a:r>
          </a:p>
          <a:p>
            <a:pPr marL="536575" indent="-263525">
              <a:lnSpc>
                <a:spcPct val="140000"/>
              </a:lnSpc>
              <a:spcBef>
                <a:spcPts val="1200"/>
              </a:spcBef>
            </a:pPr>
            <a:r>
              <a:rPr lang="en-IN" sz="2000" dirty="0">
                <a:solidFill>
                  <a:schemeClr val="bg1"/>
                </a:solidFill>
              </a:rPr>
              <a:t>addressed them through a </a:t>
            </a:r>
            <a:r>
              <a:rPr lang="en-IN" sz="2000" b="1" i="1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normalisation programme </a:t>
            </a:r>
            <a:r>
              <a:rPr lang="en-IN" sz="2000" dirty="0">
                <a:solidFill>
                  <a:schemeClr val="bg1"/>
                </a:solidFill>
              </a:rPr>
              <a:t>denying value or initiative to local cultures. </a:t>
            </a:r>
          </a:p>
          <a:p>
            <a:pPr marL="231775" indent="-185738">
              <a:lnSpc>
                <a:spcPct val="140000"/>
              </a:lnSpc>
              <a:spcBef>
                <a:spcPts val="1200"/>
              </a:spcBef>
            </a:pPr>
            <a:r>
              <a:rPr lang="en-IN" sz="2000" dirty="0">
                <a:solidFill>
                  <a:schemeClr val="bg1"/>
                </a:solidFill>
              </a:rPr>
              <a:t>The </a:t>
            </a:r>
            <a:r>
              <a:rPr lang="en-IN" sz="20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negative role </a:t>
            </a:r>
            <a:r>
              <a:rPr lang="en-IN" sz="2000" dirty="0">
                <a:solidFill>
                  <a:schemeClr val="bg1"/>
                </a:solidFill>
              </a:rPr>
              <a:t>of the </a:t>
            </a:r>
            <a:r>
              <a:rPr lang="en-IN" sz="2000" b="1" i="1" dirty="0">
                <a:solidFill>
                  <a:srgbClr val="FFFF00"/>
                </a:solidFill>
              </a:rPr>
              <a:t>state</a:t>
            </a:r>
            <a:r>
              <a:rPr lang="en-IN" sz="2000" dirty="0">
                <a:solidFill>
                  <a:schemeClr val="bg1"/>
                </a:solidFill>
              </a:rPr>
              <a:t> in the </a:t>
            </a:r>
            <a:r>
              <a:rPr lang="en-IN" sz="2000" b="1" i="1" dirty="0">
                <a:solidFill>
                  <a:schemeClr val="bg1"/>
                </a:solidFill>
              </a:rPr>
              <a:t>South</a:t>
            </a:r>
            <a:r>
              <a:rPr lang="en-IN" sz="2000" dirty="0">
                <a:solidFill>
                  <a:schemeClr val="bg1"/>
                </a:solidFill>
              </a:rPr>
              <a:t> in </a:t>
            </a:r>
            <a:r>
              <a:rPr lang="en-IN" sz="2000" b="1" i="1" dirty="0">
                <a:solidFill>
                  <a:schemeClr val="bg1"/>
                </a:solidFill>
              </a:rPr>
              <a:t>facilitating</a:t>
            </a:r>
            <a:r>
              <a:rPr lang="en-IN" sz="2000" dirty="0">
                <a:solidFill>
                  <a:schemeClr val="bg1"/>
                </a:solidFill>
              </a:rPr>
              <a:t> the ‘</a:t>
            </a:r>
            <a:r>
              <a:rPr lang="en-IN" sz="20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Westernisatio</a:t>
            </a:r>
            <a:r>
              <a:rPr lang="en-IN" sz="2000" dirty="0">
                <a:solidFill>
                  <a:srgbClr val="FFC000"/>
                </a:solidFill>
              </a:rPr>
              <a:t>n</a:t>
            </a:r>
            <a:r>
              <a:rPr lang="en-IN" sz="2000" dirty="0">
                <a:solidFill>
                  <a:schemeClr val="bg1"/>
                </a:solidFill>
              </a:rPr>
              <a:t>’ of the so-called ‘</a:t>
            </a:r>
            <a:r>
              <a:rPr lang="en-IN" sz="2000" dirty="0">
                <a:solidFill>
                  <a:srgbClr val="FFC000"/>
                </a:solidFill>
              </a:rPr>
              <a:t>development mission’</a:t>
            </a:r>
            <a:r>
              <a:rPr lang="en-IN" sz="2000" dirty="0">
                <a:solidFill>
                  <a:schemeClr val="bg1"/>
                </a:solidFill>
              </a:rPr>
              <a:t>. </a:t>
            </a:r>
          </a:p>
          <a:p>
            <a:pPr marL="231775" indent="-185738">
              <a:lnSpc>
                <a:spcPct val="140000"/>
              </a:lnSpc>
              <a:spcBef>
                <a:spcPts val="1200"/>
              </a:spcBef>
            </a:pPr>
            <a:r>
              <a:rPr lang="en-IN" sz="2000" dirty="0">
                <a:solidFill>
                  <a:schemeClr val="bg1"/>
                </a:solidFill>
              </a:rPr>
              <a:t>In the case of the </a:t>
            </a:r>
            <a:r>
              <a:rPr lang="en-IN" sz="20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Marxist model for progress </a:t>
            </a:r>
            <a:r>
              <a:rPr lang="en-IN" sz="2000" dirty="0">
                <a:solidFill>
                  <a:schemeClr val="bg1"/>
                </a:solidFill>
              </a:rPr>
              <a:t>(economic growth + industrialization + modernization+ </a:t>
            </a:r>
            <a:r>
              <a:rPr lang="en-IN" sz="2000" dirty="0">
                <a:solidFill>
                  <a:srgbClr val="92D050"/>
                </a:solidFill>
              </a:rPr>
              <a:t>Party Dictatorship </a:t>
            </a:r>
            <a:r>
              <a:rPr lang="en-IN" sz="2000" dirty="0">
                <a:solidFill>
                  <a:schemeClr val="bg1"/>
                </a:solidFill>
              </a:rPr>
              <a:t>+ </a:t>
            </a:r>
            <a:r>
              <a:rPr lang="en-IN" sz="2000" dirty="0">
                <a:solidFill>
                  <a:srgbClr val="00B0F0"/>
                </a:solidFill>
              </a:rPr>
              <a:t>Planning</a:t>
            </a:r>
            <a:r>
              <a:rPr lang="en-IN" sz="2000" dirty="0">
                <a:solidFill>
                  <a:schemeClr val="bg1"/>
                </a:solidFill>
              </a:rPr>
              <a:t>) </a:t>
            </a:r>
          </a:p>
          <a:p>
            <a:pPr marL="231775" indent="-185738">
              <a:lnSpc>
                <a:spcPct val="140000"/>
              </a:lnSpc>
              <a:spcBef>
                <a:spcPts val="1200"/>
              </a:spcBef>
            </a:pPr>
            <a:r>
              <a:rPr lang="en-IN" sz="2000" dirty="0">
                <a:solidFill>
                  <a:schemeClr val="bg1"/>
                </a:solidFill>
              </a:rPr>
              <a:t>The criticism was the same, here one </a:t>
            </a:r>
            <a:r>
              <a:rPr lang="en-IN" sz="20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philosophy/ </a:t>
            </a:r>
            <a:r>
              <a:rPr lang="en-IN" sz="2000" b="1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ideolog</a:t>
            </a:r>
            <a:r>
              <a:rPr lang="en-IN" sz="20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y/ </a:t>
            </a:r>
            <a:r>
              <a:rPr lang="en-IN" sz="2000" b="1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political party</a:t>
            </a:r>
            <a:r>
              <a:rPr lang="en-IN" sz="20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 </a:t>
            </a:r>
            <a:r>
              <a:rPr lang="en-IN" sz="2000" dirty="0">
                <a:solidFill>
                  <a:schemeClr val="bg1"/>
                </a:solidFill>
              </a:rPr>
              <a:t>took over the authority to </a:t>
            </a:r>
            <a:r>
              <a:rPr lang="en-IN" sz="2000" dirty="0">
                <a:solidFill>
                  <a:srgbClr val="92D050"/>
                </a:solidFill>
              </a:rPr>
              <a:t>talk about</a:t>
            </a:r>
            <a:r>
              <a:rPr lang="en-IN" sz="2000" dirty="0">
                <a:solidFill>
                  <a:schemeClr val="bg1"/>
                </a:solidFill>
              </a:rPr>
              <a:t> and </a:t>
            </a:r>
            <a:r>
              <a:rPr lang="en-IN" sz="2000" dirty="0">
                <a:solidFill>
                  <a:srgbClr val="00B0F0"/>
                </a:solidFill>
              </a:rPr>
              <a:t>do</a:t>
            </a:r>
            <a:r>
              <a:rPr lang="en-IN" sz="2000" dirty="0">
                <a:solidFill>
                  <a:schemeClr val="bg1"/>
                </a:solidFill>
              </a:rPr>
              <a:t> </a:t>
            </a:r>
            <a:r>
              <a:rPr lang="en-IN" sz="2000" b="1" i="1" dirty="0">
                <a:solidFill>
                  <a:srgbClr val="FFFF00"/>
                </a:solidFill>
              </a:rPr>
              <a:t>development</a:t>
            </a:r>
          </a:p>
        </p:txBody>
      </p:sp>
      <p:sp>
        <p:nvSpPr>
          <p:cNvPr id="5" name="Rectangle">
            <a:extLst>
              <a:ext uri="{FF2B5EF4-FFF2-40B4-BE49-F238E27FC236}">
                <a16:creationId xmlns:a16="http://schemas.microsoft.com/office/drawing/2014/main" id="{2D91EB21-04C4-F549-9040-B3D4CD33CACC}"/>
              </a:ext>
            </a:extLst>
          </p:cNvPr>
          <p:cNvSpPr/>
          <p:nvPr/>
        </p:nvSpPr>
        <p:spPr>
          <a:xfrm>
            <a:off x="11979823" y="-23128"/>
            <a:ext cx="107470" cy="6872509"/>
          </a:xfrm>
          <a:prstGeom prst="rect">
            <a:avLst/>
          </a:prstGeom>
          <a:solidFill>
            <a:schemeClr val="accent6">
              <a:lumMod val="75000"/>
            </a:schemeClr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defTabSz="309563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200"/>
          </a:p>
        </p:txBody>
      </p:sp>
    </p:spTree>
    <p:extLst>
      <p:ext uri="{BB962C8B-B14F-4D97-AF65-F5344CB8AC3E}">
        <p14:creationId xmlns:p14="http://schemas.microsoft.com/office/powerpoint/2010/main" val="2460805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">
            <a:extLst>
              <a:ext uri="{FF2B5EF4-FFF2-40B4-BE49-F238E27FC236}">
                <a16:creationId xmlns:a16="http://schemas.microsoft.com/office/drawing/2014/main" id="{5C9552AA-EB5F-6A4A-A0C5-D1CC61336C26}"/>
              </a:ext>
            </a:extLst>
          </p:cNvPr>
          <p:cNvSpPr/>
          <p:nvPr/>
        </p:nvSpPr>
        <p:spPr>
          <a:xfrm>
            <a:off x="11751034" y="-14510"/>
            <a:ext cx="78107" cy="687250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defTabSz="309563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2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3F12E5-AA1D-DA41-8F82-5F2CCB56C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16116"/>
            <a:ext cx="12192000" cy="885373"/>
          </a:xfrm>
          <a:solidFill>
            <a:schemeClr val="bg1"/>
          </a:solidFill>
        </p:spPr>
        <p:txBody>
          <a:bodyPr>
            <a:normAutofit/>
          </a:bodyPr>
          <a:lstStyle/>
          <a:p>
            <a:pPr marL="187325"/>
            <a:r>
              <a:rPr lang="en-US" sz="3600" dirty="0">
                <a:solidFill>
                  <a:schemeClr val="accent6">
                    <a:lumMod val="50000"/>
                  </a:schemeClr>
                </a:solidFill>
                <a:latin typeface="Trebuchet MS" panose="020B0703020202090204" pitchFamily="34" charset="0"/>
              </a:rPr>
              <a:t>Post-Development: Solution . . .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24C177-4047-054A-98B7-1BB59B97DC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707" y="1001489"/>
            <a:ext cx="11770410" cy="5856510"/>
          </a:xfrm>
        </p:spPr>
        <p:txBody>
          <a:bodyPr>
            <a:normAutofit/>
          </a:bodyPr>
          <a:lstStyle/>
          <a:p>
            <a:pPr marL="323850" indent="-215900">
              <a:lnSpc>
                <a:spcPct val="140000"/>
              </a:lnSpc>
              <a:spcBef>
                <a:spcPts val="1200"/>
              </a:spcBef>
            </a:pPr>
            <a:r>
              <a:rPr lang="en-IN" sz="2000" dirty="0">
                <a:solidFill>
                  <a:schemeClr val="bg1"/>
                </a:solidFill>
              </a:rPr>
              <a:t>The </a:t>
            </a:r>
            <a:r>
              <a:rPr lang="en-IN" sz="2000" b="1" i="1" dirty="0">
                <a:solidFill>
                  <a:srgbClr val="FFFF00"/>
                </a:solidFill>
              </a:rPr>
              <a:t>state</a:t>
            </a:r>
            <a:r>
              <a:rPr lang="en-IN" sz="2000" dirty="0">
                <a:solidFill>
                  <a:schemeClr val="bg1"/>
                </a:solidFill>
              </a:rPr>
              <a:t> in the </a:t>
            </a:r>
            <a:r>
              <a:rPr lang="en-IN" sz="2000" b="1" i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South</a:t>
            </a:r>
            <a:r>
              <a:rPr lang="en-IN" sz="2000" dirty="0">
                <a:solidFill>
                  <a:schemeClr val="bg1"/>
                </a:solidFill>
              </a:rPr>
              <a:t> played a </a:t>
            </a:r>
            <a:r>
              <a:rPr lang="en-IN" sz="2000" dirty="0">
                <a:solidFill>
                  <a:srgbClr val="FFC000"/>
                </a:solidFill>
              </a:rPr>
              <a:t>negative role </a:t>
            </a:r>
            <a:r>
              <a:rPr lang="en-IN" sz="2000" dirty="0">
                <a:solidFill>
                  <a:schemeClr val="bg1"/>
                </a:solidFill>
              </a:rPr>
              <a:t>in </a:t>
            </a:r>
            <a:r>
              <a:rPr lang="en-IN" sz="2000" b="1" i="1" dirty="0">
                <a:solidFill>
                  <a:schemeClr val="bg1"/>
                </a:solidFill>
              </a:rPr>
              <a:t>facilitating</a:t>
            </a:r>
            <a:r>
              <a:rPr lang="en-IN" sz="2000" dirty="0">
                <a:solidFill>
                  <a:schemeClr val="bg1"/>
                </a:solidFill>
              </a:rPr>
              <a:t> the so-called ‘</a:t>
            </a:r>
            <a:r>
              <a:rPr lang="en-IN" sz="2000" dirty="0">
                <a:solidFill>
                  <a:srgbClr val="FFFF00"/>
                </a:solidFill>
              </a:rPr>
              <a:t>development mission</a:t>
            </a:r>
            <a:r>
              <a:rPr lang="en-IN" sz="2000" dirty="0">
                <a:solidFill>
                  <a:srgbClr val="FFC000"/>
                </a:solidFill>
              </a:rPr>
              <a:t>’</a:t>
            </a:r>
            <a:r>
              <a:rPr lang="en-IN" sz="2000" dirty="0">
                <a:solidFill>
                  <a:schemeClr val="bg1"/>
                </a:solidFill>
              </a:rPr>
              <a:t>. </a:t>
            </a:r>
          </a:p>
          <a:p>
            <a:pPr marL="355600" indent="-217488">
              <a:lnSpc>
                <a:spcPct val="140000"/>
              </a:lnSpc>
              <a:spcBef>
                <a:spcPts val="1200"/>
              </a:spcBef>
            </a:pPr>
            <a:r>
              <a:rPr lang="en-IN" sz="2000" dirty="0">
                <a:solidFill>
                  <a:schemeClr val="bg1"/>
                </a:solidFill>
              </a:rPr>
              <a:t>It follows, therefore, that the </a:t>
            </a:r>
            <a:r>
              <a:rPr lang="en-IN" sz="2000" b="1" i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restructuring </a:t>
            </a:r>
            <a:r>
              <a:rPr lang="en-IN" sz="2000" b="1" i="1" dirty="0">
                <a:solidFill>
                  <a:srgbClr val="FFFF00"/>
                </a:solidFill>
              </a:rPr>
              <a:t>of development </a:t>
            </a:r>
            <a:r>
              <a:rPr lang="en-IN" sz="2000" dirty="0">
                <a:solidFill>
                  <a:schemeClr val="bg1"/>
                </a:solidFill>
              </a:rPr>
              <a:t>must come </a:t>
            </a:r>
            <a:r>
              <a:rPr lang="en-IN" sz="2000" dirty="0">
                <a:solidFill>
                  <a:srgbClr val="92D050"/>
                </a:solidFill>
              </a:rPr>
              <a:t>from below </a:t>
            </a:r>
            <a:r>
              <a:rPr lang="en-IN" sz="2000" dirty="0">
                <a:solidFill>
                  <a:schemeClr val="bg1"/>
                </a:solidFill>
              </a:rPr>
              <a:t>and </a:t>
            </a:r>
            <a:r>
              <a:rPr lang="en-IN" sz="2000" b="1" u="sng" dirty="0">
                <a:solidFill>
                  <a:schemeClr val="bg1"/>
                </a:solidFill>
              </a:rPr>
              <a:t>not from </a:t>
            </a:r>
            <a:r>
              <a:rPr lang="en-IN" sz="2000" dirty="0">
                <a:solidFill>
                  <a:schemeClr val="bg1"/>
                </a:solidFill>
              </a:rPr>
              <a:t>the</a:t>
            </a:r>
            <a:r>
              <a:rPr lang="en-IN" sz="2000" dirty="0">
                <a:solidFill>
                  <a:srgbClr val="FFC000"/>
                </a:solidFill>
              </a:rPr>
              <a:t> </a:t>
            </a:r>
            <a:r>
              <a:rPr lang="en-IN" sz="2000" b="1" i="1" dirty="0">
                <a:solidFill>
                  <a:srgbClr val="FFFF00"/>
                </a:solidFill>
              </a:rPr>
              <a:t>State</a:t>
            </a:r>
            <a:r>
              <a:rPr lang="en-IN" sz="2000" dirty="0">
                <a:solidFill>
                  <a:schemeClr val="bg1"/>
                </a:solidFill>
              </a:rPr>
              <a:t> </a:t>
            </a:r>
          </a:p>
          <a:p>
            <a:pPr>
              <a:lnSpc>
                <a:spcPct val="140000"/>
              </a:lnSpc>
              <a:spcBef>
                <a:spcPts val="1200"/>
              </a:spcBef>
            </a:pPr>
            <a:r>
              <a:rPr lang="en-IN" sz="2000" b="1" dirty="0">
                <a:solidFill>
                  <a:srgbClr val="FFC000"/>
                </a:solidFill>
              </a:rPr>
              <a:t>Post-development</a:t>
            </a:r>
            <a:r>
              <a:rPr lang="en-IN" sz="2000" dirty="0">
                <a:solidFill>
                  <a:schemeClr val="bg1"/>
                </a:solidFill>
              </a:rPr>
              <a:t> places </a:t>
            </a:r>
            <a:r>
              <a:rPr lang="en-IN" sz="20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enormous emphasis </a:t>
            </a:r>
            <a:r>
              <a:rPr lang="en-IN" sz="2000" dirty="0">
                <a:solidFill>
                  <a:schemeClr val="bg1"/>
                </a:solidFill>
              </a:rPr>
              <a:t>not just on </a:t>
            </a:r>
            <a:r>
              <a:rPr lang="en-IN" sz="2000" b="1" i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grassroots participation</a:t>
            </a:r>
            <a:r>
              <a:rPr lang="en-IN" sz="2000" dirty="0">
                <a:solidFill>
                  <a:schemeClr val="bg1"/>
                </a:solidFill>
              </a:rPr>
              <a:t>, </a:t>
            </a:r>
          </a:p>
          <a:p>
            <a:pPr marL="582613" indent="-217488">
              <a:lnSpc>
                <a:spcPct val="140000"/>
              </a:lnSpc>
              <a:spcBef>
                <a:spcPts val="1200"/>
              </a:spcBef>
            </a:pPr>
            <a:r>
              <a:rPr lang="en-IN" sz="2000" dirty="0">
                <a:solidFill>
                  <a:schemeClr val="bg1"/>
                </a:solidFill>
              </a:rPr>
              <a:t>but more specifically on </a:t>
            </a:r>
            <a:r>
              <a:rPr lang="en-IN" sz="2000" b="1" i="1" dirty="0">
                <a:solidFill>
                  <a:srgbClr val="92D050"/>
                </a:solidFill>
              </a:rPr>
              <a:t>new social movements </a:t>
            </a:r>
            <a:r>
              <a:rPr lang="en-IN" sz="2000" dirty="0">
                <a:solidFill>
                  <a:schemeClr val="bg1"/>
                </a:solidFill>
              </a:rPr>
              <a:t>as the </a:t>
            </a:r>
            <a:r>
              <a:rPr lang="en-IN" sz="2000" b="1" i="1" dirty="0">
                <a:solidFill>
                  <a:srgbClr val="00B0F0"/>
                </a:solidFill>
              </a:rPr>
              <a:t>medium of change</a:t>
            </a:r>
            <a:r>
              <a:rPr lang="en-IN" sz="2000" dirty="0">
                <a:solidFill>
                  <a:schemeClr val="bg1"/>
                </a:solidFill>
              </a:rPr>
              <a:t>, </a:t>
            </a:r>
          </a:p>
          <a:p>
            <a:pPr marL="765175" indent="-217488">
              <a:lnSpc>
                <a:spcPct val="140000"/>
              </a:lnSpc>
              <a:spcBef>
                <a:spcPts val="1200"/>
              </a:spcBef>
            </a:pPr>
            <a:r>
              <a:rPr lang="en-IN" sz="2000" dirty="0">
                <a:solidFill>
                  <a:schemeClr val="bg1"/>
                </a:solidFill>
              </a:rPr>
              <a:t>which can lay a basis for </a:t>
            </a:r>
            <a:r>
              <a:rPr lang="en-IN" sz="20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situationally</a:t>
            </a:r>
            <a:r>
              <a:rPr lang="en-IN" sz="2000" dirty="0">
                <a:solidFill>
                  <a:schemeClr val="bg1"/>
                </a:solidFill>
              </a:rPr>
              <a:t> and </a:t>
            </a:r>
            <a:r>
              <a:rPr lang="en-IN" sz="20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commu­nity</a:t>
            </a:r>
            <a:r>
              <a:rPr lang="en-IN" sz="2000" dirty="0">
                <a:solidFill>
                  <a:srgbClr val="92D050"/>
                </a:solidFill>
              </a:rPr>
              <a:t> relevant, </a:t>
            </a:r>
            <a:r>
              <a:rPr lang="en-IN" sz="2000" dirty="0">
                <a:solidFill>
                  <a:srgbClr val="00B0F0"/>
                </a:solidFill>
              </a:rPr>
              <a:t>appropriate</a:t>
            </a:r>
            <a:r>
              <a:rPr lang="en-IN" sz="2000" dirty="0">
                <a:solidFill>
                  <a:srgbClr val="FFC000"/>
                </a:solidFill>
              </a:rPr>
              <a:t> “</a:t>
            </a:r>
            <a:r>
              <a:rPr lang="en-IN" sz="2000" b="1" i="1" dirty="0">
                <a:solidFill>
                  <a:srgbClr val="FFFF00"/>
                </a:solidFill>
              </a:rPr>
              <a:t>change</a:t>
            </a:r>
            <a:r>
              <a:rPr lang="en-IN" sz="2000" dirty="0">
                <a:solidFill>
                  <a:schemeClr val="bg1"/>
                </a:solidFill>
              </a:rPr>
              <a:t>” (</a:t>
            </a:r>
            <a:r>
              <a:rPr lang="en-IN" sz="2000" b="1" u="sng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not</a:t>
            </a:r>
            <a:r>
              <a:rPr lang="en-IN" sz="20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IN" sz="2000" b="1" i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development</a:t>
            </a:r>
            <a:r>
              <a:rPr lang="en-IN" sz="2000" dirty="0">
                <a:solidFill>
                  <a:schemeClr val="bg1"/>
                </a:solidFill>
              </a:rPr>
              <a:t>). </a:t>
            </a:r>
          </a:p>
          <a:p>
            <a:pPr marL="582613" indent="-217488">
              <a:lnSpc>
                <a:spcPct val="140000"/>
              </a:lnSpc>
              <a:spcBef>
                <a:spcPts val="1200"/>
              </a:spcBef>
            </a:pPr>
            <a:r>
              <a:rPr lang="en-IN" sz="2000" dirty="0">
                <a:solidFill>
                  <a:schemeClr val="bg1"/>
                </a:solidFill>
              </a:rPr>
              <a:t>Not ‘</a:t>
            </a:r>
            <a:r>
              <a:rPr lang="en-IN" sz="2000" dirty="0">
                <a:solidFill>
                  <a:srgbClr val="FFC000"/>
                </a:solidFill>
              </a:rPr>
              <a:t>old</a:t>
            </a:r>
            <a:r>
              <a:rPr lang="en-IN" sz="2000" dirty="0">
                <a:solidFill>
                  <a:schemeClr val="bg1"/>
                </a:solidFill>
              </a:rPr>
              <a:t>’, ‘</a:t>
            </a:r>
            <a:r>
              <a:rPr lang="en-IN" sz="20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class-based</a:t>
            </a:r>
            <a:r>
              <a:rPr lang="en-IN" sz="2000" dirty="0">
                <a:solidFill>
                  <a:schemeClr val="bg1"/>
                </a:solidFill>
              </a:rPr>
              <a:t>’ ‘</a:t>
            </a:r>
            <a:r>
              <a:rPr lang="en-IN" sz="2000" dirty="0">
                <a:solidFill>
                  <a:schemeClr val="bg2">
                    <a:lumMod val="75000"/>
                  </a:schemeClr>
                </a:solidFill>
              </a:rPr>
              <a:t>social movements</a:t>
            </a:r>
            <a:r>
              <a:rPr lang="en-IN" sz="2000" dirty="0">
                <a:solidFill>
                  <a:schemeClr val="bg1"/>
                </a:solidFill>
              </a:rPr>
              <a:t>’ in the nineteenth century (trade unions, political parties, etc.) </a:t>
            </a:r>
          </a:p>
          <a:p>
            <a:pPr marL="765175" indent="-217488">
              <a:lnSpc>
                <a:spcPct val="140000"/>
              </a:lnSpc>
              <a:spcBef>
                <a:spcPts val="1200"/>
              </a:spcBef>
            </a:pPr>
            <a:r>
              <a:rPr lang="en-IN" sz="2000" dirty="0">
                <a:solidFill>
                  <a:srgbClr val="FFFF00"/>
                </a:solidFill>
              </a:rPr>
              <a:t>Reason</a:t>
            </a:r>
            <a:r>
              <a:rPr lang="en-IN" sz="2000" dirty="0">
                <a:solidFill>
                  <a:schemeClr val="bg1"/>
                </a:solidFill>
              </a:rPr>
              <a:t>: These allow the pursuit of </a:t>
            </a:r>
            <a:r>
              <a:rPr lang="en-IN" sz="2000" dirty="0">
                <a:solidFill>
                  <a:srgbClr val="FFFF00"/>
                </a:solidFill>
              </a:rPr>
              <a:t>mainstream development objectives </a:t>
            </a:r>
            <a:r>
              <a:rPr lang="en-IN" sz="2000" dirty="0">
                <a:solidFill>
                  <a:schemeClr val="bg1"/>
                </a:solidFill>
              </a:rPr>
              <a:t>(chiefly, the </a:t>
            </a:r>
            <a:r>
              <a:rPr lang="en-IN" sz="20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economic growth</a:t>
            </a:r>
            <a:r>
              <a:rPr lang="en-IN" sz="2000" dirty="0">
                <a:solidFill>
                  <a:schemeClr val="bg1"/>
                </a:solidFill>
              </a:rPr>
              <a:t>).</a:t>
            </a:r>
          </a:p>
        </p:txBody>
      </p:sp>
      <p:sp>
        <p:nvSpPr>
          <p:cNvPr id="5" name="Rectangle">
            <a:extLst>
              <a:ext uri="{FF2B5EF4-FFF2-40B4-BE49-F238E27FC236}">
                <a16:creationId xmlns:a16="http://schemas.microsoft.com/office/drawing/2014/main" id="{2D91EB21-04C4-F549-9040-B3D4CD33CACC}"/>
              </a:ext>
            </a:extLst>
          </p:cNvPr>
          <p:cNvSpPr/>
          <p:nvPr/>
        </p:nvSpPr>
        <p:spPr>
          <a:xfrm>
            <a:off x="11979823" y="-23128"/>
            <a:ext cx="107470" cy="6872509"/>
          </a:xfrm>
          <a:prstGeom prst="rect">
            <a:avLst/>
          </a:prstGeom>
          <a:solidFill>
            <a:schemeClr val="accent6">
              <a:lumMod val="75000"/>
            </a:schemeClr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defTabSz="309563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200"/>
          </a:p>
        </p:txBody>
      </p:sp>
    </p:spTree>
    <p:extLst>
      <p:ext uri="{BB962C8B-B14F-4D97-AF65-F5344CB8AC3E}">
        <p14:creationId xmlns:p14="http://schemas.microsoft.com/office/powerpoint/2010/main" val="1569359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">
            <a:extLst>
              <a:ext uri="{FF2B5EF4-FFF2-40B4-BE49-F238E27FC236}">
                <a16:creationId xmlns:a16="http://schemas.microsoft.com/office/drawing/2014/main" id="{5C9552AA-EB5F-6A4A-A0C5-D1CC61336C26}"/>
              </a:ext>
            </a:extLst>
          </p:cNvPr>
          <p:cNvSpPr/>
          <p:nvPr/>
        </p:nvSpPr>
        <p:spPr>
          <a:xfrm>
            <a:off x="11751034" y="-14510"/>
            <a:ext cx="78107" cy="687250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defTabSz="309563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2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3F12E5-AA1D-DA41-8F82-5F2CCB56C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16116"/>
            <a:ext cx="12192000" cy="885373"/>
          </a:xfrm>
          <a:solidFill>
            <a:schemeClr val="bg1"/>
          </a:solidFill>
        </p:spPr>
        <p:txBody>
          <a:bodyPr>
            <a:normAutofit/>
          </a:bodyPr>
          <a:lstStyle/>
          <a:p>
            <a:pPr marL="187325"/>
            <a:r>
              <a:rPr lang="en-US" sz="3600" dirty="0">
                <a:solidFill>
                  <a:schemeClr val="accent6">
                    <a:lumMod val="50000"/>
                  </a:schemeClr>
                </a:solidFill>
                <a:latin typeface="Trebuchet MS" panose="020B0703020202090204" pitchFamily="34" charset="0"/>
              </a:rPr>
              <a:t>Post-Development: Solution . . .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24C177-4047-054A-98B7-1BB59B97DC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707" y="1001489"/>
            <a:ext cx="11770410" cy="5856510"/>
          </a:xfrm>
        </p:spPr>
        <p:txBody>
          <a:bodyPr>
            <a:normAutofit/>
          </a:bodyPr>
          <a:lstStyle/>
          <a:p>
            <a:pPr marL="582613" indent="-217488">
              <a:lnSpc>
                <a:spcPct val="150000"/>
              </a:lnSpc>
              <a:spcBef>
                <a:spcPts val="1200"/>
              </a:spcBef>
            </a:pPr>
            <a:r>
              <a:rPr lang="en-IN" sz="1800" b="1" i="1" dirty="0">
                <a:solidFill>
                  <a:srgbClr val="92D050"/>
                </a:solidFill>
              </a:rPr>
              <a:t>New Social Movements </a:t>
            </a:r>
            <a:r>
              <a:rPr lang="en-IN" sz="1800" b="1" i="1" dirty="0">
                <a:solidFill>
                  <a:schemeClr val="bg1"/>
                </a:solidFill>
              </a:rPr>
              <a:t>pursue</a:t>
            </a:r>
            <a:r>
              <a:rPr lang="en-IN" sz="1800" dirty="0">
                <a:solidFill>
                  <a:schemeClr val="bg1"/>
                </a:solidFill>
              </a:rPr>
              <a:t> “</a:t>
            </a:r>
            <a:r>
              <a:rPr lang="en-IN" sz="1800" dirty="0">
                <a:solidFill>
                  <a:srgbClr val="FFFF00"/>
                </a:solidFill>
              </a:rPr>
              <a:t>anti-development</a:t>
            </a:r>
            <a:r>
              <a:rPr lang="en-IN" sz="1800" dirty="0">
                <a:solidFill>
                  <a:schemeClr val="bg1"/>
                </a:solidFill>
              </a:rPr>
              <a:t>, </a:t>
            </a:r>
            <a:r>
              <a:rPr lang="en-IN" sz="1800" b="1" i="1" dirty="0">
                <a:solidFill>
                  <a:schemeClr val="bg1"/>
                </a:solidFill>
              </a:rPr>
              <a:t>promoting </a:t>
            </a:r>
            <a:r>
              <a:rPr lang="en-IN" sz="18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egalitarian, democratic and participatory</a:t>
            </a:r>
            <a:r>
              <a:rPr lang="en-IN" sz="1800" dirty="0">
                <a:solidFill>
                  <a:schemeClr val="bg1"/>
                </a:solidFill>
              </a:rPr>
              <a:t> </a:t>
            </a:r>
            <a:r>
              <a:rPr lang="en-IN" sz="1800" b="1" i="1" dirty="0">
                <a:solidFill>
                  <a:srgbClr val="00B0F0"/>
                </a:solidFill>
              </a:rPr>
              <a:t>politics</a:t>
            </a:r>
            <a:r>
              <a:rPr lang="en-IN" sz="1800" dirty="0">
                <a:solidFill>
                  <a:schemeClr val="bg1"/>
                </a:solidFill>
              </a:rPr>
              <a:t> within which they </a:t>
            </a:r>
            <a:r>
              <a:rPr lang="en-IN" sz="1800" b="1" i="1" dirty="0">
                <a:solidFill>
                  <a:schemeClr val="bg1"/>
                </a:solidFill>
              </a:rPr>
              <a:t>seek</a:t>
            </a:r>
            <a:r>
              <a:rPr lang="en-IN" sz="1800" dirty="0">
                <a:solidFill>
                  <a:schemeClr val="bg1"/>
                </a:solidFill>
              </a:rPr>
              <a:t> </a:t>
            </a:r>
            <a:r>
              <a:rPr lang="en-IN" sz="1800" dirty="0">
                <a:solidFill>
                  <a:srgbClr val="92D050"/>
                </a:solidFill>
              </a:rPr>
              <a:t>autonomy</a:t>
            </a:r>
            <a:r>
              <a:rPr lang="en-IN" sz="1800" dirty="0">
                <a:solidFill>
                  <a:schemeClr val="bg1"/>
                </a:solidFill>
              </a:rPr>
              <a:t> through the </a:t>
            </a:r>
            <a:r>
              <a:rPr lang="en-IN" sz="18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use and pursuit of everyday knowledge</a:t>
            </a:r>
            <a:r>
              <a:rPr lang="en-IN" sz="1800" dirty="0">
                <a:solidFill>
                  <a:schemeClr val="bg1"/>
                </a:solidFill>
              </a:rPr>
              <a:t>”. </a:t>
            </a:r>
          </a:p>
          <a:p>
            <a:pPr marL="936625" indent="-215900">
              <a:lnSpc>
                <a:spcPct val="150000"/>
              </a:lnSpc>
              <a:spcBef>
                <a:spcPts val="1200"/>
              </a:spcBef>
            </a:pPr>
            <a:r>
              <a:rPr lang="en-IN" sz="1800" dirty="0">
                <a:solidFill>
                  <a:schemeClr val="bg1"/>
                </a:solidFill>
              </a:rPr>
              <a:t>Often, ‘</a:t>
            </a:r>
            <a:r>
              <a:rPr lang="en-IN" sz="1800" b="1" i="1" dirty="0">
                <a:solidFill>
                  <a:schemeClr val="bg1"/>
                </a:solidFill>
              </a:rPr>
              <a:t>transcending</a:t>
            </a:r>
            <a:r>
              <a:rPr lang="en-IN" sz="1800" dirty="0">
                <a:solidFill>
                  <a:schemeClr val="bg1"/>
                </a:solidFill>
              </a:rPr>
              <a:t> any </a:t>
            </a:r>
            <a:r>
              <a:rPr lang="en-IN" sz="18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narrow materialist concerns</a:t>
            </a:r>
            <a:r>
              <a:rPr lang="en-IN" sz="1800" dirty="0">
                <a:solidFill>
                  <a:schemeClr val="bg1"/>
                </a:solidFill>
              </a:rPr>
              <a:t>’ </a:t>
            </a:r>
          </a:p>
          <a:p>
            <a:pPr marL="582613" indent="-217488">
              <a:lnSpc>
                <a:spcPct val="150000"/>
              </a:lnSpc>
              <a:spcBef>
                <a:spcPts val="1200"/>
              </a:spcBef>
            </a:pPr>
            <a:r>
              <a:rPr lang="en-IN" sz="1800" dirty="0">
                <a:solidFill>
                  <a:schemeClr val="bg1"/>
                </a:solidFill>
              </a:rPr>
              <a:t>It </a:t>
            </a:r>
            <a:r>
              <a:rPr lang="en-IN" sz="1800" b="1" i="1" dirty="0">
                <a:solidFill>
                  <a:schemeClr val="bg1"/>
                </a:solidFill>
              </a:rPr>
              <a:t>warns against </a:t>
            </a:r>
            <a:r>
              <a:rPr lang="en-IN" sz="18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subversion</a:t>
            </a:r>
            <a:r>
              <a:rPr lang="en-IN" sz="1800" dirty="0">
                <a:solidFill>
                  <a:schemeClr val="bg1"/>
                </a:solidFill>
              </a:rPr>
              <a:t> by the </a:t>
            </a:r>
            <a:r>
              <a:rPr lang="en-IN" sz="1800" dirty="0">
                <a:solidFill>
                  <a:srgbClr val="FFFF00"/>
                </a:solidFill>
              </a:rPr>
              <a:t>developmentalist mission </a:t>
            </a:r>
            <a:r>
              <a:rPr lang="en-IN" sz="1800" dirty="0">
                <a:solidFill>
                  <a:schemeClr val="bg1"/>
                </a:solidFill>
              </a:rPr>
              <a:t>through </a:t>
            </a:r>
            <a:r>
              <a:rPr lang="en-IN" sz="18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compromised projects </a:t>
            </a:r>
            <a:r>
              <a:rPr lang="en-IN" sz="1800" dirty="0">
                <a:solidFill>
                  <a:schemeClr val="bg1"/>
                </a:solidFill>
              </a:rPr>
              <a:t>such as ‘</a:t>
            </a:r>
            <a:r>
              <a:rPr lang="en-IN" sz="18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women and development</a:t>
            </a:r>
            <a:r>
              <a:rPr lang="en-IN" sz="1800" dirty="0">
                <a:solidFill>
                  <a:schemeClr val="bg1"/>
                </a:solidFill>
              </a:rPr>
              <a:t>’, or ‘</a:t>
            </a:r>
            <a:r>
              <a:rPr lang="en-IN" sz="18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grassroots (alternative) development</a:t>
            </a:r>
            <a:r>
              <a:rPr lang="en-IN" sz="1800" dirty="0">
                <a:solidFill>
                  <a:schemeClr val="bg1"/>
                </a:solidFill>
              </a:rPr>
              <a:t>’</a:t>
            </a:r>
          </a:p>
        </p:txBody>
      </p:sp>
      <p:sp>
        <p:nvSpPr>
          <p:cNvPr id="5" name="Rectangle">
            <a:extLst>
              <a:ext uri="{FF2B5EF4-FFF2-40B4-BE49-F238E27FC236}">
                <a16:creationId xmlns:a16="http://schemas.microsoft.com/office/drawing/2014/main" id="{2D91EB21-04C4-F549-9040-B3D4CD33CACC}"/>
              </a:ext>
            </a:extLst>
          </p:cNvPr>
          <p:cNvSpPr/>
          <p:nvPr/>
        </p:nvSpPr>
        <p:spPr>
          <a:xfrm>
            <a:off x="11979823" y="-23128"/>
            <a:ext cx="107470" cy="6872509"/>
          </a:xfrm>
          <a:prstGeom prst="rect">
            <a:avLst/>
          </a:prstGeom>
          <a:solidFill>
            <a:schemeClr val="accent6">
              <a:lumMod val="75000"/>
            </a:schemeClr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defTabSz="309563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200"/>
          </a:p>
        </p:txBody>
      </p:sp>
    </p:spTree>
    <p:extLst>
      <p:ext uri="{BB962C8B-B14F-4D97-AF65-F5344CB8AC3E}">
        <p14:creationId xmlns:p14="http://schemas.microsoft.com/office/powerpoint/2010/main" val="126498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">
            <a:extLst>
              <a:ext uri="{FF2B5EF4-FFF2-40B4-BE49-F238E27FC236}">
                <a16:creationId xmlns:a16="http://schemas.microsoft.com/office/drawing/2014/main" id="{5C9552AA-EB5F-6A4A-A0C5-D1CC61336C26}"/>
              </a:ext>
            </a:extLst>
          </p:cNvPr>
          <p:cNvSpPr/>
          <p:nvPr/>
        </p:nvSpPr>
        <p:spPr>
          <a:xfrm>
            <a:off x="11751034" y="-14510"/>
            <a:ext cx="78107" cy="687250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defTabSz="309563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2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3F12E5-AA1D-DA41-8F82-5F2CCB56C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16116"/>
            <a:ext cx="12192000" cy="885373"/>
          </a:xfrm>
          <a:solidFill>
            <a:schemeClr val="bg1"/>
          </a:solidFill>
        </p:spPr>
        <p:txBody>
          <a:bodyPr>
            <a:normAutofit/>
          </a:bodyPr>
          <a:lstStyle/>
          <a:p>
            <a:pPr marL="187325"/>
            <a:r>
              <a:rPr lang="en-US" sz="3200" dirty="0">
                <a:solidFill>
                  <a:schemeClr val="accent6">
                    <a:lumMod val="50000"/>
                  </a:schemeClr>
                </a:solidFill>
                <a:latin typeface="Trebuchet MS" panose="020B0703020202090204" pitchFamily="34" charset="0"/>
              </a:rPr>
              <a:t>Criticisms of Post-Development . . .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24C177-4047-054A-98B7-1BB59B97DC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707" y="1132115"/>
            <a:ext cx="11646328" cy="5725884"/>
          </a:xfrm>
        </p:spPr>
        <p:txBody>
          <a:bodyPr>
            <a:normAutofit/>
          </a:bodyPr>
          <a:lstStyle/>
          <a:p>
            <a:pPr>
              <a:lnSpc>
                <a:spcPct val="140000"/>
              </a:lnSpc>
              <a:spcBef>
                <a:spcPts val="1200"/>
              </a:spcBef>
            </a:pPr>
            <a:r>
              <a:rPr lang="en-IN" sz="2000" dirty="0">
                <a:solidFill>
                  <a:srgbClr val="FFFF00"/>
                </a:solidFill>
              </a:rPr>
              <a:t>Reductionism</a:t>
            </a:r>
            <a:r>
              <a:rPr lang="en-IN" sz="2000" dirty="0">
                <a:solidFill>
                  <a:schemeClr val="bg1"/>
                </a:solidFill>
              </a:rPr>
              <a:t>: </a:t>
            </a:r>
            <a:r>
              <a:rPr lang="en-IN" sz="2000" dirty="0">
                <a:solidFill>
                  <a:schemeClr val="accent2"/>
                </a:solidFill>
              </a:rPr>
              <a:t>Post-</a:t>
            </a:r>
            <a:r>
              <a:rPr lang="en-IN" sz="2000" dirty="0" err="1">
                <a:solidFill>
                  <a:schemeClr val="accent2"/>
                </a:solidFill>
              </a:rPr>
              <a:t>Developmentists</a:t>
            </a:r>
            <a:r>
              <a:rPr lang="en-IN" sz="2000" dirty="0">
                <a:solidFill>
                  <a:schemeClr val="bg1"/>
                </a:solidFill>
              </a:rPr>
              <a:t> painting a picture in which a </a:t>
            </a:r>
            <a:r>
              <a:rPr lang="en-IN" sz="2000" b="1" i="1" dirty="0">
                <a:solidFill>
                  <a:srgbClr val="FFC000"/>
                </a:solidFill>
              </a:rPr>
              <a:t>monolithic capitalism</a:t>
            </a:r>
            <a:r>
              <a:rPr lang="en-IN" sz="2000" dirty="0">
                <a:solidFill>
                  <a:schemeClr val="bg1"/>
                </a:solidFill>
              </a:rPr>
              <a:t>, </a:t>
            </a:r>
          </a:p>
          <a:p>
            <a:pPr marL="584200" indent="-214313">
              <a:lnSpc>
                <a:spcPct val="140000"/>
              </a:lnSpc>
              <a:spcBef>
                <a:spcPts val="1200"/>
              </a:spcBef>
            </a:pPr>
            <a:r>
              <a:rPr lang="en-IN" sz="2000" dirty="0">
                <a:solidFill>
                  <a:schemeClr val="bg1"/>
                </a:solidFill>
              </a:rPr>
              <a:t>particularly in the guise of the World Bank, </a:t>
            </a:r>
            <a:r>
              <a:rPr lang="en-IN" sz="2000" b="1" i="1" dirty="0">
                <a:solidFill>
                  <a:schemeClr val="bg1"/>
                </a:solidFill>
              </a:rPr>
              <a:t>monopolizes</a:t>
            </a:r>
            <a:r>
              <a:rPr lang="en-IN" sz="2000" dirty="0">
                <a:solidFill>
                  <a:schemeClr val="bg1"/>
                </a:solidFill>
              </a:rPr>
              <a:t> </a:t>
            </a:r>
            <a:r>
              <a:rPr lang="en-IN" sz="2000" b="1" i="1" dirty="0">
                <a:solidFill>
                  <a:srgbClr val="FFC000"/>
                </a:solidFill>
              </a:rPr>
              <a:t>development </a:t>
            </a:r>
            <a:r>
              <a:rPr lang="en-IN" sz="2000" dirty="0">
                <a:solidFill>
                  <a:schemeClr val="bg1"/>
                </a:solidFill>
              </a:rPr>
              <a:t>within a </a:t>
            </a:r>
            <a:r>
              <a:rPr lang="en-IN" sz="20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largely complacent </a:t>
            </a:r>
            <a:r>
              <a:rPr lang="en-IN" sz="2000" b="1" i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South</a:t>
            </a:r>
            <a:r>
              <a:rPr lang="en-IN" sz="2000" dirty="0">
                <a:solidFill>
                  <a:schemeClr val="bg1"/>
                </a:solidFill>
              </a:rPr>
              <a:t>. </a:t>
            </a:r>
          </a:p>
          <a:p>
            <a:pPr>
              <a:lnSpc>
                <a:spcPct val="140000"/>
              </a:lnSpc>
              <a:spcBef>
                <a:spcPts val="1200"/>
              </a:spcBef>
            </a:pPr>
            <a:r>
              <a:rPr lang="en-IN" sz="2000" dirty="0">
                <a:solidFill>
                  <a:schemeClr val="accent2"/>
                </a:solidFill>
              </a:rPr>
              <a:t>Post-</a:t>
            </a:r>
            <a:r>
              <a:rPr lang="en-IN" sz="2000" dirty="0" err="1">
                <a:solidFill>
                  <a:schemeClr val="accent2"/>
                </a:solidFill>
              </a:rPr>
              <a:t>Developmentists</a:t>
            </a:r>
            <a:r>
              <a:rPr lang="en-IN" sz="2000" dirty="0">
                <a:solidFill>
                  <a:schemeClr val="accent2"/>
                </a:solidFill>
              </a:rPr>
              <a:t> </a:t>
            </a:r>
            <a:r>
              <a:rPr lang="en-IN" sz="2000" dirty="0">
                <a:solidFill>
                  <a:schemeClr val="bg1"/>
                </a:solidFill>
              </a:rPr>
              <a:t>are </a:t>
            </a:r>
            <a:r>
              <a:rPr lang="en-IN" sz="20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Selective</a:t>
            </a:r>
            <a:r>
              <a:rPr lang="en-IN" sz="2000" dirty="0">
                <a:solidFill>
                  <a:schemeClr val="bg1"/>
                </a:solidFill>
              </a:rPr>
              <a:t> in </a:t>
            </a:r>
            <a:r>
              <a:rPr lang="en-IN" sz="2000" b="1" i="1" dirty="0">
                <a:solidFill>
                  <a:schemeClr val="bg1"/>
                </a:solidFill>
              </a:rPr>
              <a:t>choosing</a:t>
            </a:r>
            <a:r>
              <a:rPr lang="en-IN" sz="2000" dirty="0">
                <a:solidFill>
                  <a:schemeClr val="bg1"/>
                </a:solidFill>
              </a:rPr>
              <a:t> </a:t>
            </a:r>
            <a:r>
              <a:rPr lang="en-IN" sz="20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evidence</a:t>
            </a:r>
            <a:r>
              <a:rPr lang="en-IN" sz="2000" dirty="0">
                <a:solidFill>
                  <a:schemeClr val="bg1"/>
                </a:solidFill>
              </a:rPr>
              <a:t>. </a:t>
            </a:r>
          </a:p>
          <a:p>
            <a:pPr marL="669925" indent="-214313">
              <a:lnSpc>
                <a:spcPct val="140000"/>
              </a:lnSpc>
              <a:spcBef>
                <a:spcPts val="1200"/>
              </a:spcBef>
            </a:pPr>
            <a:r>
              <a:rPr lang="en-IN" sz="2000" dirty="0">
                <a:solidFill>
                  <a:schemeClr val="bg1"/>
                </a:solidFill>
              </a:rPr>
              <a:t>They </a:t>
            </a:r>
            <a:r>
              <a:rPr lang="en-IN" sz="2000" b="1" i="1" dirty="0">
                <a:solidFill>
                  <a:schemeClr val="bg1"/>
                </a:solidFill>
              </a:rPr>
              <a:t>ignore</a:t>
            </a:r>
            <a:r>
              <a:rPr lang="en-IN" sz="2000" dirty="0">
                <a:solidFill>
                  <a:srgbClr val="FFC000"/>
                </a:solidFill>
              </a:rPr>
              <a:t> evidence </a:t>
            </a:r>
            <a:r>
              <a:rPr lang="en-IN" sz="2000" dirty="0">
                <a:solidFill>
                  <a:schemeClr val="bg1"/>
                </a:solidFill>
              </a:rPr>
              <a:t>in </a:t>
            </a:r>
            <a:r>
              <a:rPr lang="en-IN" sz="2000" dirty="0">
                <a:solidFill>
                  <a:srgbClr val="FFC000"/>
                </a:solidFill>
              </a:rPr>
              <a:t>Asia-Pacific countries </a:t>
            </a:r>
            <a:r>
              <a:rPr lang="en-IN" sz="2000" dirty="0">
                <a:solidFill>
                  <a:schemeClr val="bg1"/>
                </a:solidFill>
              </a:rPr>
              <a:t>and many </a:t>
            </a:r>
            <a:r>
              <a:rPr lang="en-IN" sz="2000" dirty="0">
                <a:solidFill>
                  <a:srgbClr val="FFC000"/>
                </a:solidFill>
              </a:rPr>
              <a:t>positive changes </a:t>
            </a:r>
            <a:r>
              <a:rPr lang="en-IN" sz="2000" dirty="0">
                <a:solidFill>
                  <a:schemeClr val="bg1"/>
                </a:solidFill>
              </a:rPr>
              <a:t>brought about by </a:t>
            </a:r>
            <a:r>
              <a:rPr lang="en-IN" sz="2000" b="1" i="1" dirty="0">
                <a:solidFill>
                  <a:srgbClr val="FFC000"/>
                </a:solidFill>
              </a:rPr>
              <a:t>development</a:t>
            </a:r>
            <a:r>
              <a:rPr lang="en-IN" sz="2000" dirty="0">
                <a:solidFill>
                  <a:schemeClr val="bg1"/>
                </a:solidFill>
              </a:rPr>
              <a:t> (= improved health, education) though they are </a:t>
            </a:r>
            <a:r>
              <a:rPr lang="en-IN" sz="2000" dirty="0">
                <a:solidFill>
                  <a:srgbClr val="FFC000"/>
                </a:solidFill>
              </a:rPr>
              <a:t>uneven</a:t>
            </a:r>
            <a:r>
              <a:rPr lang="en-IN" sz="20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5" name="Rectangle">
            <a:extLst>
              <a:ext uri="{FF2B5EF4-FFF2-40B4-BE49-F238E27FC236}">
                <a16:creationId xmlns:a16="http://schemas.microsoft.com/office/drawing/2014/main" id="{2D91EB21-04C4-F549-9040-B3D4CD33CACC}"/>
              </a:ext>
            </a:extLst>
          </p:cNvPr>
          <p:cNvSpPr/>
          <p:nvPr/>
        </p:nvSpPr>
        <p:spPr>
          <a:xfrm>
            <a:off x="11979823" y="-23128"/>
            <a:ext cx="107470" cy="6872509"/>
          </a:xfrm>
          <a:prstGeom prst="rect">
            <a:avLst/>
          </a:prstGeom>
          <a:solidFill>
            <a:schemeClr val="accent6">
              <a:lumMod val="75000"/>
            </a:schemeClr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defTabSz="309563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200"/>
          </a:p>
        </p:txBody>
      </p:sp>
    </p:spTree>
    <p:extLst>
      <p:ext uri="{BB962C8B-B14F-4D97-AF65-F5344CB8AC3E}">
        <p14:creationId xmlns:p14="http://schemas.microsoft.com/office/powerpoint/2010/main" val="3782594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">
            <a:extLst>
              <a:ext uri="{FF2B5EF4-FFF2-40B4-BE49-F238E27FC236}">
                <a16:creationId xmlns:a16="http://schemas.microsoft.com/office/drawing/2014/main" id="{5C9552AA-EB5F-6A4A-A0C5-D1CC61336C26}"/>
              </a:ext>
            </a:extLst>
          </p:cNvPr>
          <p:cNvSpPr/>
          <p:nvPr/>
        </p:nvSpPr>
        <p:spPr>
          <a:xfrm>
            <a:off x="11751034" y="-14510"/>
            <a:ext cx="78107" cy="687250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defTabSz="309563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2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3F12E5-AA1D-DA41-8F82-5F2CCB56C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16116"/>
            <a:ext cx="12192000" cy="885373"/>
          </a:xfrm>
          <a:solidFill>
            <a:schemeClr val="bg1"/>
          </a:solidFill>
        </p:spPr>
        <p:txBody>
          <a:bodyPr>
            <a:normAutofit/>
          </a:bodyPr>
          <a:lstStyle/>
          <a:p>
            <a:pPr marL="187325"/>
            <a:r>
              <a:rPr lang="en-US" sz="3200" dirty="0">
                <a:solidFill>
                  <a:schemeClr val="accent6">
                    <a:lumMod val="50000"/>
                  </a:schemeClr>
                </a:solidFill>
                <a:latin typeface="Trebuchet MS" panose="020B0703020202090204" pitchFamily="34" charset="0"/>
              </a:rPr>
              <a:t>Criticisms of Post-Development . . .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24C177-4047-054A-98B7-1BB59B97DC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707" y="1132115"/>
            <a:ext cx="11646328" cy="5725884"/>
          </a:xfrm>
        </p:spPr>
        <p:txBody>
          <a:bodyPr>
            <a:normAutofit/>
          </a:bodyPr>
          <a:lstStyle/>
          <a:p>
            <a:pPr>
              <a:lnSpc>
                <a:spcPct val="140000"/>
              </a:lnSpc>
              <a:spcBef>
                <a:spcPts val="1200"/>
              </a:spcBef>
            </a:pPr>
            <a:r>
              <a:rPr lang="en-IN" sz="2000" dirty="0">
                <a:solidFill>
                  <a:schemeClr val="bg1"/>
                </a:solidFill>
              </a:rPr>
              <a:t>Their </a:t>
            </a:r>
            <a:r>
              <a:rPr lang="en-IN" sz="2000" b="1" i="1" dirty="0">
                <a:solidFill>
                  <a:srgbClr val="FFC000"/>
                </a:solidFill>
              </a:rPr>
              <a:t>solutions</a:t>
            </a:r>
            <a:r>
              <a:rPr lang="en-IN" sz="2000" dirty="0">
                <a:solidFill>
                  <a:schemeClr val="bg1"/>
                </a:solidFill>
              </a:rPr>
              <a:t> are </a:t>
            </a:r>
            <a:r>
              <a:rPr lang="en-IN" sz="20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not realistic</a:t>
            </a:r>
            <a:r>
              <a:rPr lang="en-IN" sz="2000" dirty="0">
                <a:solidFill>
                  <a:schemeClr val="bg1"/>
                </a:solidFill>
              </a:rPr>
              <a:t>, </a:t>
            </a:r>
            <a:r>
              <a:rPr lang="en-IN" sz="2000" b="1" i="1" dirty="0">
                <a:solidFill>
                  <a:schemeClr val="bg1"/>
                </a:solidFill>
              </a:rPr>
              <a:t>failed to provide </a:t>
            </a:r>
            <a:r>
              <a:rPr lang="en-IN" sz="2000" dirty="0">
                <a:solidFill>
                  <a:srgbClr val="92D050"/>
                </a:solidFill>
              </a:rPr>
              <a:t>significant</a:t>
            </a:r>
            <a:r>
              <a:rPr lang="en-IN" sz="2000" dirty="0">
                <a:solidFill>
                  <a:schemeClr val="bg1"/>
                </a:solidFill>
              </a:rPr>
              <a:t> and </a:t>
            </a:r>
            <a:r>
              <a:rPr lang="en-IN" sz="2000" dirty="0">
                <a:solidFill>
                  <a:srgbClr val="00B0F0"/>
                </a:solidFill>
              </a:rPr>
              <a:t>viable </a:t>
            </a:r>
            <a:r>
              <a:rPr lang="en-IN" sz="20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alternatives</a:t>
            </a:r>
            <a:r>
              <a:rPr lang="en-IN" sz="2000" dirty="0">
                <a:solidFill>
                  <a:schemeClr val="bg1"/>
                </a:solidFill>
              </a:rPr>
              <a:t>; </a:t>
            </a:r>
          </a:p>
          <a:p>
            <a:pPr marL="536575" indent="-217488">
              <a:lnSpc>
                <a:spcPct val="140000"/>
              </a:lnSpc>
              <a:spcBef>
                <a:spcPts val="1200"/>
              </a:spcBef>
            </a:pPr>
            <a:r>
              <a:rPr lang="en-IN" sz="2000" b="1" i="1" dirty="0">
                <a:solidFill>
                  <a:srgbClr val="92D050"/>
                </a:solidFill>
              </a:rPr>
              <a:t>new social movements </a:t>
            </a:r>
            <a:r>
              <a:rPr lang="en-IN" sz="2000" dirty="0">
                <a:solidFill>
                  <a:schemeClr val="bg1"/>
                </a:solidFill>
              </a:rPr>
              <a:t>though </a:t>
            </a:r>
            <a:r>
              <a:rPr lang="en-IN" sz="2000" b="1" i="1" dirty="0">
                <a:solidFill>
                  <a:srgbClr val="FFC000"/>
                </a:solidFill>
              </a:rPr>
              <a:t>effective in </a:t>
            </a:r>
            <a:r>
              <a:rPr lang="en-IN" sz="2000" b="1" i="1" dirty="0">
                <a:solidFill>
                  <a:schemeClr val="bg1"/>
                </a:solidFill>
              </a:rPr>
              <a:t>voicing </a:t>
            </a:r>
            <a:r>
              <a:rPr lang="en-IN" sz="20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valid dissatisfaction</a:t>
            </a:r>
            <a:r>
              <a:rPr lang="en-IN" sz="2000" dirty="0">
                <a:solidFill>
                  <a:schemeClr val="bg1"/>
                </a:solidFill>
              </a:rPr>
              <a:t>, </a:t>
            </a:r>
          </a:p>
          <a:p>
            <a:pPr marL="892175" indent="-217488">
              <a:lnSpc>
                <a:spcPct val="140000"/>
              </a:lnSpc>
              <a:spcBef>
                <a:spcPts val="1200"/>
              </a:spcBef>
            </a:pPr>
            <a:r>
              <a:rPr lang="en-IN" sz="2000" b="1" i="1" dirty="0">
                <a:solidFill>
                  <a:schemeClr val="bg1"/>
                </a:solidFill>
              </a:rPr>
              <a:t>remained at the </a:t>
            </a:r>
            <a:r>
              <a:rPr lang="en-IN" sz="2000" dirty="0">
                <a:solidFill>
                  <a:srgbClr val="FFC000"/>
                </a:solidFill>
              </a:rPr>
              <a:t>micro-level</a:t>
            </a:r>
            <a:r>
              <a:rPr lang="en-IN" sz="2000" dirty="0">
                <a:solidFill>
                  <a:schemeClr val="bg1"/>
                </a:solidFill>
              </a:rPr>
              <a:t>, </a:t>
            </a:r>
            <a:r>
              <a:rPr lang="en-IN" sz="20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difficult</a:t>
            </a:r>
            <a:r>
              <a:rPr lang="en-IN" sz="2000" dirty="0">
                <a:solidFill>
                  <a:schemeClr val="bg1"/>
                </a:solidFill>
              </a:rPr>
              <a:t> </a:t>
            </a:r>
            <a:r>
              <a:rPr lang="en-IN" sz="2000" b="1" i="1" dirty="0">
                <a:solidFill>
                  <a:schemeClr val="bg1"/>
                </a:solidFill>
              </a:rPr>
              <a:t>to replicate</a:t>
            </a:r>
            <a:r>
              <a:rPr lang="en-IN" sz="2000" dirty="0">
                <a:solidFill>
                  <a:schemeClr val="bg1"/>
                </a:solidFill>
              </a:rPr>
              <a:t>. </a:t>
            </a:r>
          </a:p>
          <a:p>
            <a:pPr>
              <a:lnSpc>
                <a:spcPct val="140000"/>
              </a:lnSpc>
              <a:spcBef>
                <a:spcPts val="1200"/>
              </a:spcBef>
            </a:pPr>
            <a:r>
              <a:rPr lang="en-IN" sz="2000" b="1" i="1" dirty="0">
                <a:solidFill>
                  <a:srgbClr val="FFC000"/>
                </a:solidFill>
              </a:rPr>
              <a:t>Counter-argument </a:t>
            </a:r>
            <a:r>
              <a:rPr lang="en-IN" sz="2000" dirty="0">
                <a:solidFill>
                  <a:schemeClr val="bg1"/>
                </a:solidFill>
              </a:rPr>
              <a:t>by</a:t>
            </a:r>
            <a:r>
              <a:rPr lang="en-IN" sz="2000" b="1" i="1" dirty="0">
                <a:solidFill>
                  <a:srgbClr val="FFC000"/>
                </a:solidFill>
              </a:rPr>
              <a:t> </a:t>
            </a:r>
            <a:r>
              <a:rPr lang="en-IN" sz="2000" dirty="0">
                <a:solidFill>
                  <a:schemeClr val="accent2"/>
                </a:solidFill>
              </a:rPr>
              <a:t>Post-</a:t>
            </a:r>
            <a:r>
              <a:rPr lang="en-IN" sz="2000" dirty="0" err="1">
                <a:solidFill>
                  <a:schemeClr val="accent2"/>
                </a:solidFill>
              </a:rPr>
              <a:t>Developmentists</a:t>
            </a:r>
            <a:r>
              <a:rPr lang="en-IN" sz="2000" dirty="0">
                <a:solidFill>
                  <a:schemeClr val="accent2"/>
                </a:solidFill>
              </a:rPr>
              <a:t> </a:t>
            </a:r>
            <a:r>
              <a:rPr lang="en-IN" sz="2000" dirty="0">
                <a:solidFill>
                  <a:schemeClr val="bg1"/>
                </a:solidFill>
              </a:rPr>
              <a:t>: The </a:t>
            </a:r>
            <a:r>
              <a:rPr lang="en-IN" sz="2000" dirty="0">
                <a:solidFill>
                  <a:srgbClr val="FFC000"/>
                </a:solidFill>
              </a:rPr>
              <a:t>national states </a:t>
            </a:r>
            <a:r>
              <a:rPr lang="en-IN" sz="2000" dirty="0">
                <a:solidFill>
                  <a:schemeClr val="bg1"/>
                </a:solidFill>
              </a:rPr>
              <a:t>and </a:t>
            </a:r>
            <a:r>
              <a:rPr lang="en-IN" sz="20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Western forces </a:t>
            </a:r>
            <a:r>
              <a:rPr lang="en-IN" sz="2000" b="1" i="1" dirty="0">
                <a:solidFill>
                  <a:schemeClr val="bg1"/>
                </a:solidFill>
              </a:rPr>
              <a:t>came together to crush </a:t>
            </a:r>
            <a:r>
              <a:rPr lang="en-IN" sz="2000" dirty="0">
                <a:solidFill>
                  <a:srgbClr val="92D050"/>
                </a:solidFill>
              </a:rPr>
              <a:t>new social movements </a:t>
            </a:r>
            <a:r>
              <a:rPr lang="en-IN" sz="2000" dirty="0">
                <a:solidFill>
                  <a:schemeClr val="bg1"/>
                </a:solidFill>
              </a:rPr>
              <a:t>that </a:t>
            </a:r>
            <a:r>
              <a:rPr lang="en-IN" sz="2000" u="sng" dirty="0">
                <a:solidFill>
                  <a:schemeClr val="bg1"/>
                </a:solidFill>
              </a:rPr>
              <a:t>could not </a:t>
            </a:r>
            <a:r>
              <a:rPr lang="en-IN" sz="2000" b="1" i="1" dirty="0">
                <a:solidFill>
                  <a:schemeClr val="bg1"/>
                </a:solidFill>
              </a:rPr>
              <a:t>muster</a:t>
            </a:r>
            <a:r>
              <a:rPr lang="en-IN" sz="2000" dirty="0">
                <a:solidFill>
                  <a:schemeClr val="bg1"/>
                </a:solidFill>
              </a:rPr>
              <a:t> </a:t>
            </a:r>
          </a:p>
          <a:p>
            <a:pPr marL="628650" indent="-217488">
              <a:lnSpc>
                <a:spcPct val="140000"/>
              </a:lnSpc>
              <a:spcBef>
                <a:spcPts val="1200"/>
              </a:spcBef>
            </a:pPr>
            <a:r>
              <a:rPr lang="en-IN" sz="20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adequate support </a:t>
            </a:r>
            <a:r>
              <a:rPr lang="en-IN" sz="2000" dirty="0">
                <a:solidFill>
                  <a:schemeClr val="bg1"/>
                </a:solidFill>
              </a:rPr>
              <a:t>from the</a:t>
            </a:r>
            <a:r>
              <a:rPr lang="en-IN" sz="20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</a:t>
            </a:r>
            <a:r>
              <a:rPr lang="en-IN" sz="20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poor</a:t>
            </a:r>
            <a:r>
              <a:rPr lang="en-IN" sz="20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, </a:t>
            </a:r>
            <a:r>
              <a:rPr lang="en-IN" sz="2000" dirty="0">
                <a:solidFill>
                  <a:schemeClr val="bg1"/>
                </a:solidFill>
              </a:rPr>
              <a:t>the only </a:t>
            </a:r>
            <a:r>
              <a:rPr lang="en-IN" sz="20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natural constituency </a:t>
            </a:r>
            <a:r>
              <a:rPr lang="en-IN" sz="2000" dirty="0">
                <a:solidFill>
                  <a:schemeClr val="bg1"/>
                </a:solidFill>
              </a:rPr>
              <a:t>of</a:t>
            </a:r>
            <a:r>
              <a:rPr lang="en-IN" sz="20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</a:t>
            </a:r>
            <a:r>
              <a:rPr lang="en-IN" sz="2000" b="1" i="1" dirty="0">
                <a:solidFill>
                  <a:srgbClr val="92D050"/>
                </a:solidFill>
              </a:rPr>
              <a:t>new social movements </a:t>
            </a:r>
            <a:r>
              <a:rPr lang="en-IN" sz="20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.</a:t>
            </a:r>
          </a:p>
          <a:p>
            <a:pPr marL="1076325" indent="-230188">
              <a:lnSpc>
                <a:spcPct val="140000"/>
              </a:lnSpc>
              <a:spcBef>
                <a:spcPts val="1200"/>
              </a:spcBef>
            </a:pPr>
            <a:r>
              <a:rPr lang="en-IN" sz="2000" dirty="0">
                <a:solidFill>
                  <a:schemeClr val="bg1"/>
                </a:solidFill>
              </a:rPr>
              <a:t>who had to fight </a:t>
            </a:r>
            <a:r>
              <a:rPr lang="en-IN" sz="2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daily battles for survival.</a:t>
            </a:r>
          </a:p>
          <a:p>
            <a:pPr>
              <a:lnSpc>
                <a:spcPct val="140000"/>
              </a:lnSpc>
              <a:spcBef>
                <a:spcPts val="1200"/>
              </a:spcBef>
            </a:pPr>
            <a:r>
              <a:rPr lang="en-IN" sz="2000" dirty="0">
                <a:solidFill>
                  <a:srgbClr val="FFC000"/>
                </a:solidFill>
              </a:rPr>
              <a:t>Despite</a:t>
            </a:r>
            <a:r>
              <a:rPr lang="en-IN" sz="2000" dirty="0">
                <a:solidFill>
                  <a:schemeClr val="bg1"/>
                </a:solidFill>
              </a:rPr>
              <a:t> all these </a:t>
            </a:r>
            <a:r>
              <a:rPr lang="en-IN" sz="2000" dirty="0">
                <a:solidFill>
                  <a:srgbClr val="FFC000"/>
                </a:solidFill>
              </a:rPr>
              <a:t>weaknesses</a:t>
            </a:r>
            <a:r>
              <a:rPr lang="en-IN" sz="2000" dirty="0">
                <a:solidFill>
                  <a:schemeClr val="bg1"/>
                </a:solidFill>
              </a:rPr>
              <a:t>, the </a:t>
            </a:r>
            <a:r>
              <a:rPr lang="en-IN" sz="2000" b="1" i="1" dirty="0">
                <a:solidFill>
                  <a:srgbClr val="92D050"/>
                </a:solidFill>
              </a:rPr>
              <a:t>new social movements </a:t>
            </a:r>
            <a:r>
              <a:rPr lang="en-IN" sz="2000" dirty="0">
                <a:solidFill>
                  <a:schemeClr val="bg1"/>
                </a:solidFill>
              </a:rPr>
              <a:t>were </a:t>
            </a:r>
            <a:r>
              <a:rPr lang="en-IN" sz="2000" b="1" i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successful in forcing </a:t>
            </a:r>
            <a:r>
              <a:rPr lang="en-IN" sz="2000" dirty="0">
                <a:solidFill>
                  <a:schemeClr val="bg1"/>
                </a:solidFill>
              </a:rPr>
              <a:t>the </a:t>
            </a:r>
            <a:r>
              <a:rPr lang="en-IN" sz="2000" dirty="0">
                <a:solidFill>
                  <a:srgbClr val="FFFF00"/>
                </a:solidFill>
              </a:rPr>
              <a:t>state</a:t>
            </a:r>
            <a:r>
              <a:rPr lang="en-IN" sz="2000" dirty="0">
                <a:solidFill>
                  <a:schemeClr val="bg1"/>
                </a:solidFill>
              </a:rPr>
              <a:t> and the </a:t>
            </a:r>
            <a:r>
              <a:rPr lang="en-IN" sz="2000" dirty="0">
                <a:solidFill>
                  <a:srgbClr val="FFC000"/>
                </a:solidFill>
              </a:rPr>
              <a:t>West</a:t>
            </a:r>
            <a:r>
              <a:rPr lang="en-IN" sz="2000" dirty="0">
                <a:solidFill>
                  <a:schemeClr val="bg1"/>
                </a:solidFill>
              </a:rPr>
              <a:t> to start </a:t>
            </a:r>
            <a:r>
              <a:rPr lang="en-IN" sz="20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respecting local people’s views</a:t>
            </a:r>
            <a:r>
              <a:rPr lang="en-IN" sz="2000" dirty="0">
                <a:solidFill>
                  <a:schemeClr val="bg1"/>
                </a:solidFill>
              </a:rPr>
              <a:t>. </a:t>
            </a:r>
          </a:p>
        </p:txBody>
      </p:sp>
      <p:sp>
        <p:nvSpPr>
          <p:cNvPr id="5" name="Rectangle">
            <a:extLst>
              <a:ext uri="{FF2B5EF4-FFF2-40B4-BE49-F238E27FC236}">
                <a16:creationId xmlns:a16="http://schemas.microsoft.com/office/drawing/2014/main" id="{2D91EB21-04C4-F549-9040-B3D4CD33CACC}"/>
              </a:ext>
            </a:extLst>
          </p:cNvPr>
          <p:cNvSpPr/>
          <p:nvPr/>
        </p:nvSpPr>
        <p:spPr>
          <a:xfrm>
            <a:off x="11979823" y="-23128"/>
            <a:ext cx="107470" cy="6872509"/>
          </a:xfrm>
          <a:prstGeom prst="rect">
            <a:avLst/>
          </a:prstGeom>
          <a:solidFill>
            <a:schemeClr val="accent6">
              <a:lumMod val="75000"/>
            </a:schemeClr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defTabSz="309563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200"/>
          </a:p>
        </p:txBody>
      </p:sp>
    </p:spTree>
    <p:extLst>
      <p:ext uri="{BB962C8B-B14F-4D97-AF65-F5344CB8AC3E}">
        <p14:creationId xmlns:p14="http://schemas.microsoft.com/office/powerpoint/2010/main" val="2971344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">
            <a:extLst>
              <a:ext uri="{FF2B5EF4-FFF2-40B4-BE49-F238E27FC236}">
                <a16:creationId xmlns:a16="http://schemas.microsoft.com/office/drawing/2014/main" id="{5C9552AA-EB5F-6A4A-A0C5-D1CC61336C26}"/>
              </a:ext>
            </a:extLst>
          </p:cNvPr>
          <p:cNvSpPr/>
          <p:nvPr/>
        </p:nvSpPr>
        <p:spPr>
          <a:xfrm>
            <a:off x="11751034" y="-14510"/>
            <a:ext cx="78107" cy="687250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defTabSz="309563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2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3F12E5-AA1D-DA41-8F82-5F2CCB56C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3252"/>
            <a:ext cx="12192000" cy="885373"/>
          </a:xfrm>
          <a:solidFill>
            <a:schemeClr val="bg1"/>
          </a:solidFill>
        </p:spPr>
        <p:txBody>
          <a:bodyPr>
            <a:normAutofit/>
          </a:bodyPr>
          <a:lstStyle/>
          <a:p>
            <a:pPr marL="187325"/>
            <a:r>
              <a:rPr lang="en-US" sz="3600" dirty="0">
                <a:solidFill>
                  <a:schemeClr val="accent6">
                    <a:lumMod val="50000"/>
                  </a:schemeClr>
                </a:solidFill>
                <a:latin typeface="Trebuchet MS" panose="020B0703020202090204" pitchFamily="34" charset="0"/>
              </a:rPr>
              <a:t>Post-Modernism in Development Thinking . . .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24C177-4047-054A-98B7-1BB59B97DC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001489"/>
            <a:ext cx="12087293" cy="5725884"/>
          </a:xfrm>
        </p:spPr>
        <p:txBody>
          <a:bodyPr>
            <a:normAutofit/>
          </a:bodyPr>
          <a:lstStyle/>
          <a:p>
            <a:pPr>
              <a:lnSpc>
                <a:spcPct val="140000"/>
              </a:lnSpc>
            </a:pPr>
            <a:r>
              <a:rPr lang="en-IN" sz="2000" dirty="0">
                <a:solidFill>
                  <a:schemeClr val="bg1"/>
                </a:solidFill>
              </a:rPr>
              <a:t>Two major relevant </a:t>
            </a:r>
            <a:r>
              <a:rPr lang="en-IN" sz="2000" dirty="0">
                <a:solidFill>
                  <a:srgbClr val="FFC000"/>
                </a:solidFill>
              </a:rPr>
              <a:t>implications</a:t>
            </a:r>
            <a:r>
              <a:rPr lang="en-IN" sz="2000" dirty="0">
                <a:solidFill>
                  <a:schemeClr val="bg1"/>
                </a:solidFill>
              </a:rPr>
              <a:t> of the broader discourse of </a:t>
            </a:r>
            <a:r>
              <a:rPr lang="en-IN" sz="2000" b="1" i="1" dirty="0">
                <a:solidFill>
                  <a:srgbClr val="FFC000"/>
                </a:solidFill>
              </a:rPr>
              <a:t>postmodernism</a:t>
            </a:r>
            <a:r>
              <a:rPr lang="en-IN" sz="2000" dirty="0">
                <a:solidFill>
                  <a:schemeClr val="bg1"/>
                </a:solidFill>
              </a:rPr>
              <a:t> for </a:t>
            </a:r>
            <a:r>
              <a:rPr lang="en-IN" sz="2000" dirty="0">
                <a:solidFill>
                  <a:srgbClr val="FFFF00"/>
                </a:solidFill>
              </a:rPr>
              <a:t>development thinking</a:t>
            </a:r>
          </a:p>
          <a:p>
            <a:pPr marL="312738" indent="-312738">
              <a:lnSpc>
                <a:spcPct val="140000"/>
              </a:lnSpc>
              <a:buFont typeface="+mj-lt"/>
              <a:buAutoNum type="arabicPeriod"/>
            </a:pPr>
            <a:r>
              <a:rPr lang="en-IN" sz="2000" b="1" i="1" dirty="0">
                <a:solidFill>
                  <a:srgbClr val="FFC000"/>
                </a:solidFill>
              </a:rPr>
              <a:t>Postmodernism </a:t>
            </a:r>
            <a:r>
              <a:rPr lang="en-IN" sz="2000" b="1" i="1" dirty="0">
                <a:solidFill>
                  <a:schemeClr val="bg1"/>
                </a:solidFill>
              </a:rPr>
              <a:t>denies</a:t>
            </a:r>
            <a:r>
              <a:rPr lang="en-IN" sz="2000" dirty="0">
                <a:solidFill>
                  <a:schemeClr val="bg1"/>
                </a:solidFill>
              </a:rPr>
              <a:t> a </a:t>
            </a:r>
            <a:r>
              <a:rPr lang="en-IN" sz="2000" dirty="0">
                <a:solidFill>
                  <a:srgbClr val="FFC000"/>
                </a:solidFill>
              </a:rPr>
              <a:t>process of progression </a:t>
            </a:r>
            <a:r>
              <a:rPr lang="en-IN" sz="2000" dirty="0">
                <a:solidFill>
                  <a:schemeClr val="bg1"/>
                </a:solidFill>
              </a:rPr>
              <a:t>to </a:t>
            </a:r>
            <a:r>
              <a:rPr lang="en-IN" sz="20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‘higher’ levels of civilization </a:t>
            </a:r>
            <a:r>
              <a:rPr lang="en-IN" sz="2000" dirty="0">
                <a:solidFill>
                  <a:schemeClr val="bg1"/>
                </a:solidFill>
              </a:rPr>
              <a:t>in </a:t>
            </a:r>
            <a:r>
              <a:rPr lang="en-IN" sz="2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human histor</a:t>
            </a:r>
            <a:r>
              <a:rPr lang="en-IN" sz="2000" dirty="0">
                <a:solidFill>
                  <a:schemeClr val="bg1"/>
                </a:solidFill>
              </a:rPr>
              <a:t>y. </a:t>
            </a:r>
          </a:p>
          <a:p>
            <a:pPr marL="579438" indent="-265113">
              <a:lnSpc>
                <a:spcPct val="140000"/>
              </a:lnSpc>
            </a:pPr>
            <a:r>
              <a:rPr lang="en-IN" sz="2000" dirty="0">
                <a:solidFill>
                  <a:schemeClr val="bg1"/>
                </a:solidFill>
              </a:rPr>
              <a:t>It sees </a:t>
            </a:r>
            <a:r>
              <a:rPr lang="en-IN" sz="2000" b="1" dirty="0">
                <a:solidFill>
                  <a:srgbClr val="FFFF00"/>
                </a:solidFill>
              </a:rPr>
              <a:t>History</a:t>
            </a:r>
            <a:r>
              <a:rPr lang="en-IN" sz="2000" dirty="0">
                <a:solidFill>
                  <a:srgbClr val="FFC000"/>
                </a:solidFill>
              </a:rPr>
              <a:t> </a:t>
            </a:r>
            <a:r>
              <a:rPr lang="en-IN" sz="2000" dirty="0">
                <a:solidFill>
                  <a:schemeClr val="bg1"/>
                </a:solidFill>
              </a:rPr>
              <a:t>as a </a:t>
            </a:r>
            <a:r>
              <a:rPr lang="en-IN" sz="2000" b="1" dirty="0">
                <a:solidFill>
                  <a:srgbClr val="00B0F0"/>
                </a:solidFill>
              </a:rPr>
              <a:t>contingent</a:t>
            </a:r>
            <a:r>
              <a:rPr lang="en-IN" sz="2000" b="1" dirty="0">
                <a:solidFill>
                  <a:schemeClr val="bg1"/>
                </a:solidFill>
              </a:rPr>
              <a:t> </a:t>
            </a:r>
            <a:r>
              <a:rPr lang="en-IN" sz="2000" b="1" dirty="0">
                <a:solidFill>
                  <a:srgbClr val="92D050"/>
                </a:solidFill>
              </a:rPr>
              <a:t>succession</a:t>
            </a:r>
            <a:r>
              <a:rPr lang="en-IN" sz="2000" b="1" dirty="0">
                <a:solidFill>
                  <a:schemeClr val="bg1"/>
                </a:solidFill>
              </a:rPr>
              <a:t> of </a:t>
            </a:r>
            <a:r>
              <a:rPr lang="en-IN" sz="2000" b="1" dirty="0">
                <a:solidFill>
                  <a:srgbClr val="FFC000"/>
                </a:solidFill>
              </a:rPr>
              <a:t>events</a:t>
            </a:r>
            <a:r>
              <a:rPr lang="en-IN" sz="2000" dirty="0">
                <a:solidFill>
                  <a:schemeClr val="bg1"/>
                </a:solidFill>
              </a:rPr>
              <a:t>, so it is </a:t>
            </a:r>
            <a:r>
              <a:rPr lang="en-IN" sz="2000" b="1" i="1" dirty="0">
                <a:solidFill>
                  <a:schemeClr val="bg1"/>
                </a:solidFill>
              </a:rPr>
              <a:t>difficult to think</a:t>
            </a:r>
            <a:r>
              <a:rPr lang="en-IN" sz="2000" dirty="0">
                <a:solidFill>
                  <a:schemeClr val="bg1"/>
                </a:solidFill>
              </a:rPr>
              <a:t> in terms of goals, including </a:t>
            </a:r>
            <a:r>
              <a:rPr lang="en-IN" sz="2000" dirty="0">
                <a:solidFill>
                  <a:srgbClr val="FFFF00"/>
                </a:solidFill>
              </a:rPr>
              <a:t>development goals </a:t>
            </a:r>
            <a:r>
              <a:rPr lang="en-IN" sz="2000" dirty="0">
                <a:solidFill>
                  <a:schemeClr val="bg1"/>
                </a:solidFill>
              </a:rPr>
              <a:t>(Parfitt, 2002). </a:t>
            </a:r>
          </a:p>
          <a:p>
            <a:pPr marL="579438" indent="-265113">
              <a:lnSpc>
                <a:spcPct val="140000"/>
              </a:lnSpc>
            </a:pPr>
            <a:r>
              <a:rPr lang="en-IN" sz="2000" dirty="0">
                <a:solidFill>
                  <a:schemeClr val="bg1"/>
                </a:solidFill>
              </a:rPr>
              <a:t>So, </a:t>
            </a:r>
            <a:r>
              <a:rPr lang="en-IN" sz="2000" dirty="0">
                <a:solidFill>
                  <a:srgbClr val="FFFF00"/>
                </a:solidFill>
              </a:rPr>
              <a:t>development</a:t>
            </a:r>
            <a:r>
              <a:rPr lang="en-IN" sz="2000" dirty="0">
                <a:solidFill>
                  <a:schemeClr val="bg1"/>
                </a:solidFill>
              </a:rPr>
              <a:t> as ‘</a:t>
            </a:r>
            <a:r>
              <a:rPr lang="en-IN" sz="2000" dirty="0">
                <a:solidFill>
                  <a:srgbClr val="FFC000"/>
                </a:solidFill>
              </a:rPr>
              <a:t>a process of directed change</a:t>
            </a:r>
            <a:r>
              <a:rPr lang="en-IN" sz="2000" dirty="0">
                <a:solidFill>
                  <a:schemeClr val="bg1"/>
                </a:solidFill>
              </a:rPr>
              <a:t>’ is a </a:t>
            </a:r>
            <a:r>
              <a:rPr lang="en-IN" sz="2000" b="1" i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myth </a:t>
            </a:r>
            <a:r>
              <a:rPr lang="en-IN" sz="2000" dirty="0">
                <a:solidFill>
                  <a:schemeClr val="bg1"/>
                </a:solidFill>
              </a:rPr>
              <a:t>(=an </a:t>
            </a:r>
            <a:r>
              <a:rPr lang="en-IN" sz="20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idea believed by some people but is </a:t>
            </a:r>
            <a:r>
              <a:rPr lang="en-IN" sz="2000" b="1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false</a:t>
            </a:r>
            <a:r>
              <a:rPr lang="en-IN" sz="2000" dirty="0">
                <a:solidFill>
                  <a:schemeClr val="bg1"/>
                </a:solidFill>
              </a:rPr>
              <a:t>).</a:t>
            </a:r>
          </a:p>
          <a:p>
            <a:pPr marL="579438" indent="-265113">
              <a:lnSpc>
                <a:spcPct val="140000"/>
              </a:lnSpc>
            </a:pPr>
            <a:r>
              <a:rPr lang="en-IN" sz="2000" b="1" i="1" dirty="0">
                <a:solidFill>
                  <a:srgbClr val="FFC000"/>
                </a:solidFill>
              </a:rPr>
              <a:t>Postmodernism</a:t>
            </a:r>
            <a:r>
              <a:rPr lang="en-IN" sz="2000" dirty="0">
                <a:solidFill>
                  <a:schemeClr val="bg1"/>
                </a:solidFill>
              </a:rPr>
              <a:t> rejects the </a:t>
            </a:r>
            <a:r>
              <a:rPr lang="en-IN" sz="20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interpretation (</a:t>
            </a:r>
            <a:r>
              <a:rPr lang="en-IN" sz="2000" dirty="0">
                <a:solidFill>
                  <a:schemeClr val="bg1"/>
                </a:solidFill>
              </a:rPr>
              <a:t>by the </a:t>
            </a:r>
            <a:r>
              <a:rPr lang="en-IN" sz="2000" dirty="0">
                <a:solidFill>
                  <a:srgbClr val="FFFF00"/>
                </a:solidFill>
              </a:rPr>
              <a:t>West) </a:t>
            </a:r>
            <a:r>
              <a:rPr lang="en-IN" sz="2000" dirty="0">
                <a:solidFill>
                  <a:schemeClr val="bg1"/>
                </a:solidFill>
              </a:rPr>
              <a:t>of </a:t>
            </a:r>
            <a:r>
              <a:rPr lang="en-IN" sz="2000" dirty="0">
                <a:solidFill>
                  <a:srgbClr val="FFFF00"/>
                </a:solidFill>
              </a:rPr>
              <a:t>history</a:t>
            </a:r>
            <a:r>
              <a:rPr lang="en-IN" sz="20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 </a:t>
            </a:r>
            <a:endParaRPr lang="en-IN" sz="2000" dirty="0">
              <a:solidFill>
                <a:srgbClr val="FFFF00"/>
              </a:solidFill>
            </a:endParaRPr>
          </a:p>
          <a:p>
            <a:pPr marL="762000" indent="-303213">
              <a:lnSpc>
                <a:spcPct val="140000"/>
              </a:lnSpc>
            </a:pPr>
            <a:r>
              <a:rPr lang="en-IN" sz="2000" dirty="0">
                <a:solidFill>
                  <a:schemeClr val="bg1"/>
                </a:solidFill>
              </a:rPr>
              <a:t>as </a:t>
            </a:r>
            <a:r>
              <a:rPr lang="en-IN" sz="2000" dirty="0">
                <a:solidFill>
                  <a:srgbClr val="92D050"/>
                </a:solidFill>
              </a:rPr>
              <a:t>progress</a:t>
            </a:r>
            <a:r>
              <a:rPr lang="en-IN" sz="2000" dirty="0">
                <a:solidFill>
                  <a:schemeClr val="bg1"/>
                </a:solidFill>
              </a:rPr>
              <a:t> or </a:t>
            </a:r>
            <a:r>
              <a:rPr lang="en-IN" sz="2000" dirty="0">
                <a:solidFill>
                  <a:srgbClr val="00B0F0"/>
                </a:solidFill>
              </a:rPr>
              <a:t>development</a:t>
            </a:r>
            <a:r>
              <a:rPr lang="en-IN" sz="2000" dirty="0">
                <a:solidFill>
                  <a:schemeClr val="bg1"/>
                </a:solidFill>
              </a:rPr>
              <a:t> towards better conditions. (Thus, rejects </a:t>
            </a:r>
            <a:r>
              <a:rPr lang="en-IN" sz="2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Promise of Human/ Social </a:t>
            </a:r>
            <a:r>
              <a:rPr lang="en-IN" sz="20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Progress</a:t>
            </a:r>
            <a:r>
              <a:rPr lang="en-IN" sz="2000" dirty="0">
                <a:solidFill>
                  <a:schemeClr val="bg1"/>
                </a:solidFill>
              </a:rPr>
              <a:t>)</a:t>
            </a:r>
          </a:p>
          <a:p>
            <a:pPr marL="579438" indent="-265113">
              <a:lnSpc>
                <a:spcPct val="140000"/>
              </a:lnSpc>
            </a:pPr>
            <a:r>
              <a:rPr lang="en-IN" sz="2000" dirty="0">
                <a:solidFill>
                  <a:schemeClr val="bg1"/>
                </a:solidFill>
              </a:rPr>
              <a:t>Similarly, </a:t>
            </a:r>
            <a:r>
              <a:rPr lang="en-IN" sz="2000" b="1" i="1" dirty="0">
                <a:solidFill>
                  <a:schemeClr val="bg1"/>
                </a:solidFill>
              </a:rPr>
              <a:t>efforts to carve </a:t>
            </a:r>
            <a:r>
              <a:rPr lang="en-IN" sz="2000" dirty="0">
                <a:solidFill>
                  <a:schemeClr val="bg1"/>
                </a:solidFill>
              </a:rPr>
              <a:t>a ‘</a:t>
            </a:r>
            <a:r>
              <a:rPr lang="en-IN" sz="2000" dirty="0">
                <a:solidFill>
                  <a:srgbClr val="FFFF00"/>
                </a:solidFill>
              </a:rPr>
              <a:t>developmental path</a:t>
            </a:r>
            <a:r>
              <a:rPr lang="en-IN" sz="2000" dirty="0">
                <a:solidFill>
                  <a:schemeClr val="bg1"/>
                </a:solidFill>
              </a:rPr>
              <a:t>’ for the South is also a </a:t>
            </a:r>
            <a:r>
              <a:rPr lang="en-IN" sz="2000" b="1" i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myth</a:t>
            </a:r>
            <a:endParaRPr lang="en-IN" sz="2000" dirty="0">
              <a:solidFill>
                <a:schemeClr val="bg1"/>
              </a:solidFill>
            </a:endParaRPr>
          </a:p>
        </p:txBody>
      </p:sp>
      <p:sp>
        <p:nvSpPr>
          <p:cNvPr id="5" name="Rectangle">
            <a:extLst>
              <a:ext uri="{FF2B5EF4-FFF2-40B4-BE49-F238E27FC236}">
                <a16:creationId xmlns:a16="http://schemas.microsoft.com/office/drawing/2014/main" id="{2D91EB21-04C4-F549-9040-B3D4CD33CACC}"/>
              </a:ext>
            </a:extLst>
          </p:cNvPr>
          <p:cNvSpPr/>
          <p:nvPr/>
        </p:nvSpPr>
        <p:spPr>
          <a:xfrm>
            <a:off x="11979823" y="-23128"/>
            <a:ext cx="107470" cy="6872509"/>
          </a:xfrm>
          <a:prstGeom prst="rect">
            <a:avLst/>
          </a:prstGeom>
          <a:solidFill>
            <a:schemeClr val="accent6">
              <a:lumMod val="75000"/>
            </a:schemeClr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defTabSz="309563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200"/>
          </a:p>
        </p:txBody>
      </p:sp>
    </p:spTree>
    <p:extLst>
      <p:ext uri="{BB962C8B-B14F-4D97-AF65-F5344CB8AC3E}">
        <p14:creationId xmlns:p14="http://schemas.microsoft.com/office/powerpoint/2010/main" val="1735816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">
            <a:extLst>
              <a:ext uri="{FF2B5EF4-FFF2-40B4-BE49-F238E27FC236}">
                <a16:creationId xmlns:a16="http://schemas.microsoft.com/office/drawing/2014/main" id="{5C9552AA-EB5F-6A4A-A0C5-D1CC61336C26}"/>
              </a:ext>
            </a:extLst>
          </p:cNvPr>
          <p:cNvSpPr/>
          <p:nvPr/>
        </p:nvSpPr>
        <p:spPr>
          <a:xfrm>
            <a:off x="11751034" y="-14510"/>
            <a:ext cx="78107" cy="687250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defTabSz="309563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2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3F12E5-AA1D-DA41-8F82-5F2CCB56C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3252"/>
            <a:ext cx="12192000" cy="885373"/>
          </a:xfrm>
          <a:solidFill>
            <a:schemeClr val="bg1"/>
          </a:solidFill>
        </p:spPr>
        <p:txBody>
          <a:bodyPr>
            <a:normAutofit/>
          </a:bodyPr>
          <a:lstStyle/>
          <a:p>
            <a:pPr marL="187325"/>
            <a:r>
              <a:rPr lang="en-US" sz="3600" dirty="0">
                <a:solidFill>
                  <a:schemeClr val="accent6">
                    <a:lumMod val="50000"/>
                  </a:schemeClr>
                </a:solidFill>
                <a:latin typeface="Trebuchet MS" panose="020B0703020202090204" pitchFamily="34" charset="0"/>
              </a:rPr>
              <a:t>Post-Modernism in Development Thinking . . .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24C177-4047-054A-98B7-1BB59B97DC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1001489"/>
            <a:ext cx="11875116" cy="5725884"/>
          </a:xfrm>
        </p:spPr>
        <p:txBody>
          <a:bodyPr>
            <a:normAutofit/>
          </a:bodyPr>
          <a:lstStyle/>
          <a:p>
            <a:pPr>
              <a:lnSpc>
                <a:spcPct val="140000"/>
              </a:lnSpc>
            </a:pPr>
            <a:r>
              <a:rPr lang="en-IN" sz="1800" dirty="0">
                <a:solidFill>
                  <a:schemeClr val="bg1"/>
                </a:solidFill>
              </a:rPr>
              <a:t>Two major relevant </a:t>
            </a:r>
            <a:r>
              <a:rPr lang="en-IN" sz="1800" dirty="0">
                <a:solidFill>
                  <a:srgbClr val="FFC000"/>
                </a:solidFill>
              </a:rPr>
              <a:t>implications</a:t>
            </a:r>
            <a:r>
              <a:rPr lang="en-IN" sz="1800" dirty="0">
                <a:solidFill>
                  <a:schemeClr val="bg1"/>
                </a:solidFill>
              </a:rPr>
              <a:t> of </a:t>
            </a:r>
            <a:r>
              <a:rPr lang="en-IN" sz="1800" b="1" i="1" dirty="0">
                <a:solidFill>
                  <a:srgbClr val="FFC000"/>
                </a:solidFill>
              </a:rPr>
              <a:t>postmodernism</a:t>
            </a:r>
            <a:r>
              <a:rPr lang="en-IN" sz="1800" dirty="0">
                <a:solidFill>
                  <a:schemeClr val="bg1"/>
                </a:solidFill>
              </a:rPr>
              <a:t> for </a:t>
            </a:r>
            <a:r>
              <a:rPr lang="en-IN" sz="1800" dirty="0">
                <a:solidFill>
                  <a:srgbClr val="FFC000"/>
                </a:solidFill>
              </a:rPr>
              <a:t>development thinking</a:t>
            </a:r>
          </a:p>
          <a:p>
            <a:pPr marL="355600" indent="-285750">
              <a:lnSpc>
                <a:spcPct val="140000"/>
              </a:lnSpc>
              <a:buFont typeface="+mj-lt"/>
              <a:buAutoNum type="arabicPeriod" startAt="2"/>
            </a:pPr>
            <a:r>
              <a:rPr lang="en-IN" sz="18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Grand </a:t>
            </a:r>
            <a:r>
              <a:rPr lang="en-IN" sz="1800" b="1" i="1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Narratives</a:t>
            </a:r>
            <a:r>
              <a:rPr lang="en-IN" sz="18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 </a:t>
            </a:r>
            <a:r>
              <a:rPr lang="en-IN" sz="1800" dirty="0">
                <a:solidFill>
                  <a:schemeClr val="bg1"/>
                </a:solidFill>
              </a:rPr>
              <a:t>or</a:t>
            </a:r>
            <a:r>
              <a:rPr lang="en-IN" sz="1800" dirty="0">
                <a:solidFill>
                  <a:srgbClr val="FFC000"/>
                </a:solidFill>
              </a:rPr>
              <a:t> </a:t>
            </a:r>
            <a:r>
              <a:rPr lang="en-IN" sz="18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meta</a:t>
            </a:r>
            <a:r>
              <a:rPr lang="en-IN" sz="1800" dirty="0">
                <a:solidFill>
                  <a:srgbClr val="FFC000"/>
                </a:solidFill>
              </a:rPr>
              <a:t> </a:t>
            </a:r>
            <a:r>
              <a:rPr lang="en-IN" sz="1800" dirty="0">
                <a:solidFill>
                  <a:schemeClr val="bg1"/>
                </a:solidFill>
              </a:rPr>
              <a:t>(=super-higher level)</a:t>
            </a:r>
            <a:r>
              <a:rPr lang="en-IN" sz="1800" dirty="0">
                <a:solidFill>
                  <a:srgbClr val="FFC000"/>
                </a:solidFill>
              </a:rPr>
              <a:t> </a:t>
            </a:r>
            <a:r>
              <a:rPr lang="en-IN" sz="1800" b="1" i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theories</a:t>
            </a:r>
            <a:r>
              <a:rPr lang="en-IN" sz="1800" b="1" i="1" dirty="0">
                <a:solidFill>
                  <a:srgbClr val="FFC000"/>
                </a:solidFill>
              </a:rPr>
              <a:t> </a:t>
            </a:r>
            <a:r>
              <a:rPr lang="en-IN" sz="1800" dirty="0">
                <a:solidFill>
                  <a:schemeClr val="bg1"/>
                </a:solidFill>
              </a:rPr>
              <a:t>(e.g., </a:t>
            </a:r>
            <a:r>
              <a:rPr lang="en-IN" sz="1800" i="1" dirty="0">
                <a:solidFill>
                  <a:schemeClr val="bg1"/>
                </a:solidFill>
              </a:rPr>
              <a:t>modernization, Trickle - down, Workers’ Revolution</a:t>
            </a:r>
            <a:r>
              <a:rPr lang="en-IN" sz="1800" dirty="0">
                <a:solidFill>
                  <a:schemeClr val="bg1"/>
                </a:solidFill>
              </a:rPr>
              <a:t>) </a:t>
            </a:r>
          </a:p>
          <a:p>
            <a:pPr marL="800100" indent="-354013">
              <a:lnSpc>
                <a:spcPct val="140000"/>
              </a:lnSpc>
            </a:pPr>
            <a:r>
              <a:rPr lang="en-IN" sz="1800" dirty="0">
                <a:solidFill>
                  <a:schemeClr val="bg1"/>
                </a:solidFill>
              </a:rPr>
              <a:t>are also </a:t>
            </a:r>
            <a:r>
              <a:rPr lang="en-IN" sz="1800" b="1" i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myths</a:t>
            </a:r>
            <a:r>
              <a:rPr lang="en-IN" sz="1800" dirty="0">
                <a:solidFill>
                  <a:schemeClr val="bg1"/>
                </a:solidFill>
              </a:rPr>
              <a:t>, </a:t>
            </a:r>
          </a:p>
          <a:p>
            <a:pPr marL="800100" indent="-354013">
              <a:lnSpc>
                <a:spcPct val="140000"/>
              </a:lnSpc>
            </a:pPr>
            <a:r>
              <a:rPr lang="en-IN" sz="1800" dirty="0">
                <a:solidFill>
                  <a:schemeClr val="bg1"/>
                </a:solidFill>
              </a:rPr>
              <a:t>and Especially their ability to predict the future is a </a:t>
            </a:r>
            <a:r>
              <a:rPr lang="en-IN" sz="1800" b="1" i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myth</a:t>
            </a:r>
            <a:r>
              <a:rPr lang="en-IN" sz="1800" dirty="0">
                <a:solidFill>
                  <a:schemeClr val="bg1"/>
                </a:solidFill>
              </a:rPr>
              <a:t>. </a:t>
            </a:r>
          </a:p>
          <a:p>
            <a:pPr marL="542925" indent="-314325">
              <a:lnSpc>
                <a:spcPct val="140000"/>
              </a:lnSpc>
            </a:pPr>
            <a:r>
              <a:rPr lang="en-IN" sz="1800" dirty="0">
                <a:solidFill>
                  <a:schemeClr val="bg1"/>
                </a:solidFill>
              </a:rPr>
              <a:t>Hence, </a:t>
            </a:r>
            <a:r>
              <a:rPr lang="en-IN" sz="1800" b="1" i="1" dirty="0">
                <a:solidFill>
                  <a:srgbClr val="FFC000"/>
                </a:solidFill>
              </a:rPr>
              <a:t>Postmodernism</a:t>
            </a:r>
            <a:r>
              <a:rPr lang="en-IN" sz="1800" dirty="0">
                <a:solidFill>
                  <a:schemeClr val="bg1"/>
                </a:solidFill>
              </a:rPr>
              <a:t> recommends </a:t>
            </a:r>
            <a:r>
              <a:rPr lang="en-IN" sz="1800" b="1" i="1" dirty="0">
                <a:solidFill>
                  <a:schemeClr val="bg1"/>
                </a:solidFill>
              </a:rPr>
              <a:t>Moving to</a:t>
            </a:r>
            <a:r>
              <a:rPr lang="en-IN" sz="1800" dirty="0">
                <a:solidFill>
                  <a:schemeClr val="bg1"/>
                </a:solidFill>
              </a:rPr>
              <a:t> </a:t>
            </a:r>
            <a:r>
              <a:rPr lang="en-IN" sz="1800" b="1" dirty="0">
                <a:solidFill>
                  <a:srgbClr val="92D050"/>
                </a:solidFill>
              </a:rPr>
              <a:t>meso- </a:t>
            </a:r>
            <a:r>
              <a:rPr lang="en-IN" sz="1800" b="1" dirty="0">
                <a:solidFill>
                  <a:schemeClr val="bg1"/>
                </a:solidFill>
              </a:rPr>
              <a:t>or</a:t>
            </a:r>
            <a:r>
              <a:rPr lang="en-IN" sz="1800" b="1" dirty="0">
                <a:solidFill>
                  <a:srgbClr val="FFC000"/>
                </a:solidFill>
              </a:rPr>
              <a:t> </a:t>
            </a:r>
            <a:r>
              <a:rPr lang="en-IN" sz="1800" b="1" dirty="0">
                <a:solidFill>
                  <a:srgbClr val="00B0F0"/>
                </a:solidFill>
              </a:rPr>
              <a:t>micro-</a:t>
            </a:r>
            <a:r>
              <a:rPr lang="en-IN" sz="1800" b="1" dirty="0">
                <a:solidFill>
                  <a:schemeClr val="bg1"/>
                </a:solidFill>
              </a:rPr>
              <a:t>level</a:t>
            </a:r>
            <a:r>
              <a:rPr lang="en-IN" sz="1800" b="1" dirty="0">
                <a:solidFill>
                  <a:srgbClr val="FFC000"/>
                </a:solidFill>
              </a:rPr>
              <a:t> </a:t>
            </a:r>
            <a:r>
              <a:rPr lang="en-IN" sz="1800" b="1" i="1" dirty="0">
                <a:solidFill>
                  <a:srgbClr val="FFFF00"/>
                </a:solidFill>
              </a:rPr>
              <a:t>conceptualizations </a:t>
            </a:r>
            <a:r>
              <a:rPr lang="en-IN" sz="1800" dirty="0">
                <a:solidFill>
                  <a:schemeClr val="bg1"/>
                </a:solidFill>
              </a:rPr>
              <a:t>(</a:t>
            </a:r>
            <a:r>
              <a:rPr lang="en-IN" sz="18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of development/ change</a:t>
            </a:r>
            <a:r>
              <a:rPr lang="en-IN" sz="1800" dirty="0">
                <a:solidFill>
                  <a:schemeClr val="bg1"/>
                </a:solidFill>
              </a:rPr>
              <a:t>), </a:t>
            </a:r>
          </a:p>
          <a:p>
            <a:pPr marL="1246188" indent="-354013">
              <a:lnSpc>
                <a:spcPct val="140000"/>
              </a:lnSpc>
            </a:pPr>
            <a:r>
              <a:rPr lang="en-IN" sz="1800" dirty="0">
                <a:solidFill>
                  <a:schemeClr val="bg1"/>
                </a:solidFill>
              </a:rPr>
              <a:t>which </a:t>
            </a:r>
            <a:r>
              <a:rPr lang="en-IN" sz="1800" b="1" i="1" dirty="0">
                <a:solidFill>
                  <a:schemeClr val="bg1"/>
                </a:solidFill>
              </a:rPr>
              <a:t>focus on </a:t>
            </a:r>
            <a:r>
              <a:rPr lang="en-IN" sz="18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specific issues</a:t>
            </a:r>
            <a:r>
              <a:rPr lang="en-IN" sz="1800" dirty="0">
                <a:solidFill>
                  <a:schemeClr val="bg1"/>
                </a:solidFill>
              </a:rPr>
              <a:t>/ </a:t>
            </a:r>
            <a:r>
              <a:rPr lang="en-IN" sz="18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dimensions</a:t>
            </a:r>
            <a:r>
              <a:rPr lang="en-IN" sz="1800" dirty="0">
                <a:solidFill>
                  <a:schemeClr val="bg1"/>
                </a:solidFill>
              </a:rPr>
              <a:t> of</a:t>
            </a:r>
            <a:r>
              <a:rPr lang="en-IN" sz="1800" dirty="0">
                <a:solidFill>
                  <a:srgbClr val="FFC000"/>
                </a:solidFill>
              </a:rPr>
              <a:t> </a:t>
            </a:r>
            <a:r>
              <a:rPr lang="en-IN" sz="1800" b="1" i="1" dirty="0">
                <a:solidFill>
                  <a:srgbClr val="FFFF00"/>
                </a:solidFill>
              </a:rPr>
              <a:t>development</a:t>
            </a:r>
          </a:p>
          <a:p>
            <a:pPr marL="1601788" indent="-355600">
              <a:lnSpc>
                <a:spcPct val="140000"/>
              </a:lnSpc>
            </a:pPr>
            <a:r>
              <a:rPr lang="en-IN" sz="1800" dirty="0">
                <a:solidFill>
                  <a:schemeClr val="bg1"/>
                </a:solidFill>
              </a:rPr>
              <a:t>checking their </a:t>
            </a:r>
            <a:r>
              <a:rPr lang="en-IN" sz="1800" dirty="0">
                <a:solidFill>
                  <a:srgbClr val="FFC000"/>
                </a:solidFill>
              </a:rPr>
              <a:t>relevance</a:t>
            </a:r>
            <a:r>
              <a:rPr lang="en-IN" sz="1800" dirty="0">
                <a:solidFill>
                  <a:schemeClr val="bg1"/>
                </a:solidFill>
              </a:rPr>
              <a:t> for both the </a:t>
            </a:r>
            <a:r>
              <a:rPr lang="en-IN" sz="1800" b="1" i="1" dirty="0">
                <a:solidFill>
                  <a:srgbClr val="FFFF00"/>
                </a:solidFill>
              </a:rPr>
              <a:t>development process </a:t>
            </a:r>
            <a:r>
              <a:rPr lang="en-IN" sz="18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as a whole </a:t>
            </a:r>
            <a:r>
              <a:rPr lang="en-IN" sz="1800" dirty="0">
                <a:solidFill>
                  <a:schemeClr val="bg1"/>
                </a:solidFill>
              </a:rPr>
              <a:t>and </a:t>
            </a:r>
            <a:r>
              <a:rPr lang="en-IN" sz="1800" dirty="0">
                <a:solidFill>
                  <a:srgbClr val="FFC000"/>
                </a:solidFill>
              </a:rPr>
              <a:t>to local situations</a:t>
            </a:r>
            <a:r>
              <a:rPr lang="en-IN" sz="1800" dirty="0">
                <a:solidFill>
                  <a:schemeClr val="bg1"/>
                </a:solidFill>
              </a:rPr>
              <a:t>. </a:t>
            </a:r>
          </a:p>
          <a:p>
            <a:pPr marL="495300" indent="-230188">
              <a:lnSpc>
                <a:spcPct val="140000"/>
              </a:lnSpc>
            </a:pPr>
            <a:r>
              <a:rPr lang="en-IN" sz="1800" b="1" i="1" dirty="0">
                <a:solidFill>
                  <a:srgbClr val="FFC000"/>
                </a:solidFill>
              </a:rPr>
              <a:t>Postmodernism</a:t>
            </a:r>
            <a:r>
              <a:rPr lang="en-IN" sz="1800" b="1" i="1" dirty="0">
                <a:solidFill>
                  <a:schemeClr val="bg1"/>
                </a:solidFill>
              </a:rPr>
              <a:t> focuses </a:t>
            </a:r>
            <a:r>
              <a:rPr lang="en-IN" sz="1800" b="1" i="1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attention</a:t>
            </a:r>
            <a:r>
              <a:rPr lang="en-IN" sz="1800" dirty="0">
                <a:solidFill>
                  <a:schemeClr val="bg1"/>
                </a:solidFill>
              </a:rPr>
              <a:t> on </a:t>
            </a:r>
            <a:r>
              <a:rPr lang="en-IN" sz="1800" b="1" i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context</a:t>
            </a:r>
            <a:r>
              <a:rPr lang="en-IN" sz="18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IN" sz="1800" dirty="0">
                <a:solidFill>
                  <a:schemeClr val="bg1"/>
                </a:solidFill>
              </a:rPr>
              <a:t>and thus </a:t>
            </a:r>
            <a:r>
              <a:rPr lang="en-IN" sz="1800" b="1" i="1" dirty="0">
                <a:solidFill>
                  <a:schemeClr val="bg1"/>
                </a:solidFill>
              </a:rPr>
              <a:t>avoids</a:t>
            </a:r>
            <a:r>
              <a:rPr lang="en-IN" sz="1800" dirty="0">
                <a:solidFill>
                  <a:schemeClr val="bg1"/>
                </a:solidFill>
              </a:rPr>
              <a:t> </a:t>
            </a:r>
            <a:r>
              <a:rPr lang="en-IN" sz="1800" b="1" dirty="0">
                <a:solidFill>
                  <a:schemeClr val="tx2">
                    <a:lumMod val="40000"/>
                    <a:lumOff val="60000"/>
                  </a:schemeClr>
                </a:solidFill>
              </a:rPr>
              <a:t>meta-narratives</a:t>
            </a:r>
            <a:r>
              <a:rPr lang="en-IN" sz="1800" dirty="0">
                <a:solidFill>
                  <a:schemeClr val="bg1"/>
                </a:solidFill>
              </a:rPr>
              <a:t> </a:t>
            </a:r>
            <a:r>
              <a:rPr lang="en-IN" sz="18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independent</a:t>
            </a:r>
            <a:r>
              <a:rPr lang="en-IN" sz="1800" dirty="0">
                <a:solidFill>
                  <a:schemeClr val="bg1"/>
                </a:solidFill>
              </a:rPr>
              <a:t> of </a:t>
            </a:r>
            <a:r>
              <a:rPr lang="en-IN" sz="1800" b="1" dirty="0">
                <a:solidFill>
                  <a:srgbClr val="FFFF00"/>
                </a:solidFill>
              </a:rPr>
              <a:t>context</a:t>
            </a:r>
            <a:r>
              <a:rPr lang="en-IN" sz="1800" dirty="0">
                <a:solidFill>
                  <a:schemeClr val="bg1"/>
                </a:solidFill>
              </a:rPr>
              <a:t>.</a:t>
            </a:r>
          </a:p>
          <a:p>
            <a:pPr marL="495300" indent="-230188">
              <a:lnSpc>
                <a:spcPct val="140000"/>
              </a:lnSpc>
            </a:pPr>
            <a:r>
              <a:rPr lang="en-IN" sz="1800" b="1" i="1" dirty="0">
                <a:solidFill>
                  <a:srgbClr val="FFC000"/>
                </a:solidFill>
              </a:rPr>
              <a:t>Postmodernism</a:t>
            </a:r>
            <a:r>
              <a:rPr lang="en-IN" sz="1800" dirty="0">
                <a:solidFill>
                  <a:schemeClr val="bg1"/>
                </a:solidFill>
              </a:rPr>
              <a:t> </a:t>
            </a:r>
            <a:r>
              <a:rPr lang="en-IN" sz="1800" b="1" i="1" dirty="0">
                <a:solidFill>
                  <a:schemeClr val="bg1"/>
                </a:solidFill>
              </a:rPr>
              <a:t>privileges</a:t>
            </a:r>
            <a:r>
              <a:rPr lang="en-IN" sz="1800" dirty="0">
                <a:solidFill>
                  <a:schemeClr val="bg1"/>
                </a:solidFill>
              </a:rPr>
              <a:t> the </a:t>
            </a:r>
            <a:r>
              <a:rPr lang="en-IN" sz="18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knowledge</a:t>
            </a:r>
            <a:r>
              <a:rPr lang="en-IN" sz="1800" dirty="0">
                <a:solidFill>
                  <a:schemeClr val="bg1"/>
                </a:solidFill>
              </a:rPr>
              <a:t> and </a:t>
            </a:r>
            <a:r>
              <a:rPr lang="en-IN" sz="18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experience</a:t>
            </a:r>
            <a:r>
              <a:rPr lang="en-IN" sz="1800" dirty="0">
                <a:solidFill>
                  <a:schemeClr val="bg1"/>
                </a:solidFill>
              </a:rPr>
              <a:t> of </a:t>
            </a:r>
            <a:r>
              <a:rPr lang="en-IN" sz="1800" dirty="0">
                <a:solidFill>
                  <a:srgbClr val="FFC000"/>
                </a:solidFill>
              </a:rPr>
              <a:t>those in the local situation </a:t>
            </a:r>
            <a:r>
              <a:rPr lang="en-IN" sz="1800" dirty="0">
                <a:solidFill>
                  <a:schemeClr val="bg1"/>
                </a:solidFill>
              </a:rPr>
              <a:t>to </a:t>
            </a:r>
            <a:r>
              <a:rPr lang="en-IN" sz="18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which policy was directed</a:t>
            </a:r>
            <a:r>
              <a:rPr lang="en-IN" sz="1800" dirty="0">
                <a:solidFill>
                  <a:schemeClr val="bg1"/>
                </a:solidFill>
              </a:rPr>
              <a:t>. </a:t>
            </a:r>
          </a:p>
        </p:txBody>
      </p:sp>
      <p:sp>
        <p:nvSpPr>
          <p:cNvPr id="5" name="Rectangle">
            <a:extLst>
              <a:ext uri="{FF2B5EF4-FFF2-40B4-BE49-F238E27FC236}">
                <a16:creationId xmlns:a16="http://schemas.microsoft.com/office/drawing/2014/main" id="{2D91EB21-04C4-F549-9040-B3D4CD33CACC}"/>
              </a:ext>
            </a:extLst>
          </p:cNvPr>
          <p:cNvSpPr/>
          <p:nvPr/>
        </p:nvSpPr>
        <p:spPr>
          <a:xfrm>
            <a:off x="11979823" y="-23128"/>
            <a:ext cx="107470" cy="6872509"/>
          </a:xfrm>
          <a:prstGeom prst="rect">
            <a:avLst/>
          </a:prstGeom>
          <a:solidFill>
            <a:schemeClr val="accent6">
              <a:lumMod val="75000"/>
            </a:schemeClr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defTabSz="309563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200"/>
          </a:p>
        </p:txBody>
      </p:sp>
    </p:spTree>
    <p:extLst>
      <p:ext uri="{BB962C8B-B14F-4D97-AF65-F5344CB8AC3E}">
        <p14:creationId xmlns:p14="http://schemas.microsoft.com/office/powerpoint/2010/main" val="3069640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">
            <a:extLst>
              <a:ext uri="{FF2B5EF4-FFF2-40B4-BE49-F238E27FC236}">
                <a16:creationId xmlns:a16="http://schemas.microsoft.com/office/drawing/2014/main" id="{5C9552AA-EB5F-6A4A-A0C5-D1CC61336C26}"/>
              </a:ext>
            </a:extLst>
          </p:cNvPr>
          <p:cNvSpPr/>
          <p:nvPr/>
        </p:nvSpPr>
        <p:spPr>
          <a:xfrm>
            <a:off x="11751034" y="-14510"/>
            <a:ext cx="78107" cy="687250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defTabSz="309563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2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3F12E5-AA1D-DA41-8F82-5F2CCB56C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16116"/>
            <a:ext cx="12192000" cy="885373"/>
          </a:xfrm>
          <a:solidFill>
            <a:schemeClr val="bg1"/>
          </a:solidFill>
        </p:spPr>
        <p:txBody>
          <a:bodyPr>
            <a:normAutofit/>
          </a:bodyPr>
          <a:lstStyle/>
          <a:p>
            <a:pPr marL="187325"/>
            <a:r>
              <a:rPr lang="en-US" sz="3600" dirty="0">
                <a:solidFill>
                  <a:schemeClr val="accent6">
                    <a:lumMod val="50000"/>
                  </a:schemeClr>
                </a:solidFill>
                <a:latin typeface="Trebuchet MS" panose="020B0703020202090204" pitchFamily="34" charset="0"/>
              </a:rPr>
              <a:t>(Mainstream) Development: Other Key Points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24C177-4047-054A-98B7-1BB59B97DC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707" y="1039515"/>
            <a:ext cx="6301899" cy="5725884"/>
          </a:xfrm>
        </p:spPr>
        <p:txBody>
          <a:bodyPr>
            <a:normAutofit/>
          </a:bodyPr>
          <a:lstStyle/>
          <a:p>
            <a:pPr marL="360363" indent="-260350">
              <a:lnSpc>
                <a:spcPct val="14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1800" b="1" dirty="0">
                <a:solidFill>
                  <a:srgbClr val="FF8B2A"/>
                </a:solidFill>
              </a:rPr>
              <a:t>Development = Economic Growth</a:t>
            </a:r>
            <a:r>
              <a:rPr lang="en-US" sz="1800" dirty="0">
                <a:solidFill>
                  <a:schemeClr val="bg1"/>
                </a:solidFill>
              </a:rPr>
              <a:t>: Assumption that </a:t>
            </a:r>
            <a:r>
              <a:rPr lang="en-IN" sz="1800" dirty="0">
                <a:solidFill>
                  <a:schemeClr val="bg1"/>
                </a:solidFill>
              </a:rPr>
              <a:t>with greater wealth come other benefits such as improved health, education, and quality of life. </a:t>
            </a:r>
            <a:endParaRPr lang="en-US" sz="1800" b="1" dirty="0">
              <a:solidFill>
                <a:schemeClr val="bg1"/>
              </a:solidFill>
            </a:endParaRPr>
          </a:p>
          <a:p>
            <a:pPr marL="360363" indent="-260350">
              <a:lnSpc>
                <a:spcPct val="14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1800" b="1" dirty="0">
                <a:solidFill>
                  <a:srgbClr val="FF8B2A"/>
                </a:solidFill>
              </a:rPr>
              <a:t>Convergence Theory </a:t>
            </a:r>
            <a:r>
              <a:rPr lang="en-US" sz="1800" dirty="0">
                <a:solidFill>
                  <a:schemeClr val="bg1"/>
                </a:solidFill>
              </a:rPr>
              <a:t>= The claim that </a:t>
            </a:r>
          </a:p>
          <a:p>
            <a:pPr marL="360363" indent="-260350">
              <a:lnSpc>
                <a:spcPct val="14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1800" dirty="0">
                <a:solidFill>
                  <a:schemeClr val="bg1"/>
                </a:solidFill>
              </a:rPr>
              <a:t>With </a:t>
            </a:r>
            <a:r>
              <a:rPr lang="en-US" sz="18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economic growth  </a:t>
            </a:r>
          </a:p>
          <a:p>
            <a:pPr marL="717550" indent="-317500">
              <a:lnSpc>
                <a:spcPct val="14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1800" dirty="0">
                <a:solidFill>
                  <a:schemeClr val="bg1"/>
                </a:solidFill>
              </a:rPr>
              <a:t>And acceptance of </a:t>
            </a:r>
            <a:r>
              <a:rPr lang="en-US" sz="1800" dirty="0">
                <a:solidFill>
                  <a:srgbClr val="FFBD54"/>
                </a:solidFill>
              </a:rPr>
              <a:t>industrial technology</a:t>
            </a:r>
            <a:r>
              <a:rPr lang="en-US" sz="1800" dirty="0">
                <a:solidFill>
                  <a:schemeClr val="bg1"/>
                </a:solidFill>
              </a:rPr>
              <a:t>, </a:t>
            </a:r>
            <a:r>
              <a:rPr lang="en-US" sz="1800" dirty="0">
                <a:solidFill>
                  <a:srgbClr val="92D050"/>
                </a:solidFill>
              </a:rPr>
              <a:t>capitalism</a:t>
            </a:r>
            <a:r>
              <a:rPr lang="en-US" sz="1800" dirty="0">
                <a:solidFill>
                  <a:schemeClr val="bg1"/>
                </a:solidFill>
              </a:rPr>
              <a:t>, </a:t>
            </a:r>
            <a:r>
              <a:rPr lang="en-US" sz="1800" dirty="0">
                <a:solidFill>
                  <a:srgbClr val="FF8B2A"/>
                </a:solidFill>
              </a:rPr>
              <a:t>modernization</a:t>
            </a:r>
            <a:r>
              <a:rPr lang="en-US" sz="1800" dirty="0">
                <a:solidFill>
                  <a:schemeClr val="bg1"/>
                </a:solidFill>
              </a:rPr>
              <a:t> and </a:t>
            </a:r>
            <a:r>
              <a:rPr lang="en-US" sz="18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liberal democracy, </a:t>
            </a:r>
          </a:p>
          <a:p>
            <a:pPr marL="1117600" indent="-317500">
              <a:lnSpc>
                <a:spcPct val="14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1800" dirty="0">
                <a:solidFill>
                  <a:srgbClr val="FFFF00"/>
                </a:solidFill>
              </a:rPr>
              <a:t>income levels </a:t>
            </a:r>
            <a:r>
              <a:rPr lang="en-US" sz="1800" b="1" i="1" dirty="0">
                <a:solidFill>
                  <a:schemeClr val="bg1"/>
                </a:solidFill>
              </a:rPr>
              <a:t>among</a:t>
            </a:r>
            <a:r>
              <a:rPr lang="en-US" sz="1800" dirty="0">
                <a:solidFill>
                  <a:schemeClr val="bg1"/>
                </a:solidFill>
              </a:rPr>
              <a:t> different countries and </a:t>
            </a:r>
            <a:r>
              <a:rPr lang="en-US" sz="1800" b="1" i="1" dirty="0">
                <a:solidFill>
                  <a:schemeClr val="bg1"/>
                </a:solidFill>
              </a:rPr>
              <a:t>within</a:t>
            </a:r>
            <a:r>
              <a:rPr lang="en-US" sz="1800" dirty="0">
                <a:solidFill>
                  <a:schemeClr val="bg1"/>
                </a:solidFill>
              </a:rPr>
              <a:t> all countries will </a:t>
            </a:r>
            <a:r>
              <a:rPr lang="en-US" sz="1800" b="1" dirty="0">
                <a:solidFill>
                  <a:srgbClr val="FFFF00"/>
                </a:solidFill>
              </a:rPr>
              <a:t>converge</a:t>
            </a:r>
            <a:r>
              <a:rPr lang="en-US" sz="1800" dirty="0">
                <a:solidFill>
                  <a:schemeClr val="bg1"/>
                </a:solidFill>
              </a:rPr>
              <a:t> soon.   </a:t>
            </a:r>
          </a:p>
        </p:txBody>
      </p:sp>
      <p:sp>
        <p:nvSpPr>
          <p:cNvPr id="5" name="Rectangle">
            <a:extLst>
              <a:ext uri="{FF2B5EF4-FFF2-40B4-BE49-F238E27FC236}">
                <a16:creationId xmlns:a16="http://schemas.microsoft.com/office/drawing/2014/main" id="{2D91EB21-04C4-F549-9040-B3D4CD33CACC}"/>
              </a:ext>
            </a:extLst>
          </p:cNvPr>
          <p:cNvSpPr/>
          <p:nvPr/>
        </p:nvSpPr>
        <p:spPr>
          <a:xfrm>
            <a:off x="11979823" y="-23128"/>
            <a:ext cx="107470" cy="6872509"/>
          </a:xfrm>
          <a:prstGeom prst="rect">
            <a:avLst/>
          </a:prstGeom>
          <a:solidFill>
            <a:schemeClr val="accent6">
              <a:lumMod val="75000"/>
            </a:schemeClr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defTabSz="309563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20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6E09FA0-301B-E08C-0E03-208DD51CD765}"/>
              </a:ext>
            </a:extLst>
          </p:cNvPr>
          <p:cNvSpPr txBox="1">
            <a:spLocks/>
          </p:cNvSpPr>
          <p:nvPr/>
        </p:nvSpPr>
        <p:spPr>
          <a:xfrm>
            <a:off x="6560215" y="1062493"/>
            <a:ext cx="5115478" cy="57258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8775" indent="-317500">
              <a:lnSpc>
                <a:spcPct val="14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1800" b="1" dirty="0">
                <a:solidFill>
                  <a:srgbClr val="FF8B2A"/>
                </a:solidFill>
              </a:rPr>
              <a:t>Trickle Down Theory </a:t>
            </a:r>
            <a:r>
              <a:rPr lang="en-US" sz="1800" b="1" dirty="0">
                <a:solidFill>
                  <a:schemeClr val="bg1"/>
                </a:solidFill>
              </a:rPr>
              <a:t>= </a:t>
            </a:r>
            <a:r>
              <a:rPr lang="en-US" sz="1800" dirty="0">
                <a:solidFill>
                  <a:schemeClr val="bg1"/>
                </a:solidFill>
              </a:rPr>
              <a:t>The argument that once </a:t>
            </a:r>
            <a:r>
              <a:rPr lang="en-US" sz="18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economic growth </a:t>
            </a:r>
            <a:r>
              <a:rPr lang="en-US" sz="1800" dirty="0">
                <a:solidFill>
                  <a:schemeClr val="bg1"/>
                </a:solidFill>
              </a:rPr>
              <a:t>is achieved in a country, </a:t>
            </a:r>
          </a:p>
          <a:p>
            <a:pPr marL="676275" indent="-317500">
              <a:lnSpc>
                <a:spcPct val="14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1800" dirty="0">
                <a:solidFill>
                  <a:schemeClr val="bg1"/>
                </a:solidFill>
              </a:rPr>
              <a:t>the benefits of this growth will </a:t>
            </a:r>
            <a:r>
              <a:rPr lang="en-US" sz="1800" u="sng" dirty="0">
                <a:solidFill>
                  <a:srgbClr val="92D050"/>
                </a:solidFill>
              </a:rPr>
              <a:t>automatically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b="1" i="1" dirty="0">
                <a:solidFill>
                  <a:srgbClr val="FFFF00"/>
                </a:solidFill>
              </a:rPr>
              <a:t>trickle down </a:t>
            </a:r>
            <a:r>
              <a:rPr lang="en-US" sz="1800" dirty="0">
                <a:solidFill>
                  <a:schemeClr val="bg1"/>
                </a:solidFill>
              </a:rPr>
              <a:t>to nooks and corners of society </a:t>
            </a:r>
          </a:p>
          <a:p>
            <a:pPr marL="1117600" indent="-317500">
              <a:lnSpc>
                <a:spcPct val="14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1800" dirty="0">
                <a:solidFill>
                  <a:schemeClr val="bg1"/>
                </a:solidFill>
              </a:rPr>
              <a:t>(= automatic increase in income of all of its citizens).</a:t>
            </a:r>
          </a:p>
          <a:p>
            <a:pPr marL="317500" indent="-317500">
              <a:lnSpc>
                <a:spcPct val="14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1800" b="1" dirty="0">
                <a:solidFill>
                  <a:srgbClr val="FF8B2A"/>
                </a:solidFill>
              </a:rPr>
              <a:t>Growth Focus </a:t>
            </a:r>
            <a:r>
              <a:rPr lang="en-US" sz="1800" dirty="0">
                <a:solidFill>
                  <a:schemeClr val="bg1"/>
                </a:solidFill>
              </a:rPr>
              <a:t>= “our subject matter is </a:t>
            </a:r>
            <a:r>
              <a:rPr lang="en-US" sz="1800" dirty="0">
                <a:solidFill>
                  <a:srgbClr val="FF8B2A"/>
                </a:solidFill>
              </a:rPr>
              <a:t>growth</a:t>
            </a:r>
            <a:r>
              <a:rPr lang="en-US" sz="1800" dirty="0">
                <a:solidFill>
                  <a:schemeClr val="bg1"/>
                </a:solidFill>
              </a:rPr>
              <a:t>, and </a:t>
            </a:r>
            <a:r>
              <a:rPr lang="en-US" sz="18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not distribution</a:t>
            </a:r>
            <a:r>
              <a:rPr lang="en-US" sz="1800" dirty="0">
                <a:solidFill>
                  <a:schemeClr val="bg1"/>
                </a:solidFill>
              </a:rPr>
              <a:t>” Arthur Lewis (Development Economist)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EE5787B-8F47-52DA-38B5-DED5527C7337}"/>
              </a:ext>
            </a:extLst>
          </p:cNvPr>
          <p:cNvCxnSpPr/>
          <p:nvPr/>
        </p:nvCxnSpPr>
        <p:spPr>
          <a:xfrm>
            <a:off x="6511314" y="1342663"/>
            <a:ext cx="0" cy="4791919"/>
          </a:xfrm>
          <a:prstGeom prst="line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6741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">
            <a:extLst>
              <a:ext uri="{FF2B5EF4-FFF2-40B4-BE49-F238E27FC236}">
                <a16:creationId xmlns:a16="http://schemas.microsoft.com/office/drawing/2014/main" id="{5C9552AA-EB5F-6A4A-A0C5-D1CC61336C26}"/>
              </a:ext>
            </a:extLst>
          </p:cNvPr>
          <p:cNvSpPr/>
          <p:nvPr/>
        </p:nvSpPr>
        <p:spPr>
          <a:xfrm>
            <a:off x="11751034" y="-14510"/>
            <a:ext cx="78107" cy="687250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defTabSz="309563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2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3F12E5-AA1D-DA41-8F82-5F2CCB56C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16116"/>
            <a:ext cx="12192000" cy="885373"/>
          </a:xfrm>
          <a:solidFill>
            <a:schemeClr val="bg1"/>
          </a:solidFill>
        </p:spPr>
        <p:txBody>
          <a:bodyPr>
            <a:normAutofit/>
          </a:bodyPr>
          <a:lstStyle/>
          <a:p>
            <a:pPr marL="187325"/>
            <a:r>
              <a:rPr lang="en-US" sz="3200" dirty="0">
                <a:solidFill>
                  <a:schemeClr val="accent6">
                    <a:lumMod val="50000"/>
                  </a:schemeClr>
                </a:solidFill>
                <a:latin typeface="Trebuchet MS" panose="020B0703020202090204" pitchFamily="34" charset="0"/>
              </a:rPr>
              <a:t>Critique of Mainstream Development . . .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24C177-4047-054A-98B7-1BB59B97DC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1001489"/>
            <a:ext cx="11672928" cy="5856510"/>
          </a:xfrm>
        </p:spPr>
        <p:txBody>
          <a:bodyPr>
            <a:normAutofit/>
          </a:bodyPr>
          <a:lstStyle/>
          <a:p>
            <a:pPr marL="303213" indent="-303213">
              <a:lnSpc>
                <a:spcPct val="14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2000" dirty="0">
                <a:solidFill>
                  <a:schemeClr val="bg1"/>
                </a:solidFill>
              </a:rPr>
              <a:t>By </a:t>
            </a:r>
            <a:r>
              <a:rPr lang="en-US" sz="2000" dirty="0">
                <a:solidFill>
                  <a:srgbClr val="FF8B2A"/>
                </a:solidFill>
              </a:rPr>
              <a:t>mid-1960s</a:t>
            </a:r>
            <a:r>
              <a:rPr lang="en-US" sz="2000" dirty="0">
                <a:solidFill>
                  <a:schemeClr val="bg1"/>
                </a:solidFill>
              </a:rPr>
              <a:t>, it was clear that </a:t>
            </a:r>
          </a:p>
          <a:p>
            <a:pPr marL="720725" indent="-298450">
              <a:lnSpc>
                <a:spcPct val="14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2000" dirty="0">
                <a:solidFill>
                  <a:srgbClr val="FFC000"/>
                </a:solidFill>
              </a:rPr>
              <a:t>Economic Growth</a:t>
            </a:r>
            <a:r>
              <a:rPr lang="en-US" sz="2000" dirty="0">
                <a:solidFill>
                  <a:srgbClr val="FFFF00"/>
                </a:solidFill>
              </a:rPr>
              <a:t>, Convergence Theory</a:t>
            </a:r>
            <a:r>
              <a:rPr lang="en-US" sz="2000" dirty="0">
                <a:solidFill>
                  <a:schemeClr val="bg1"/>
                </a:solidFill>
              </a:rPr>
              <a:t>, </a:t>
            </a:r>
            <a:r>
              <a:rPr lang="en-US" sz="2000" dirty="0">
                <a:solidFill>
                  <a:srgbClr val="92D050"/>
                </a:solidFill>
              </a:rPr>
              <a:t>Trickle Down Theory</a:t>
            </a:r>
            <a:r>
              <a:rPr lang="en-US" sz="2000" dirty="0">
                <a:solidFill>
                  <a:schemeClr val="bg1"/>
                </a:solidFill>
              </a:rPr>
              <a:t>, and </a:t>
            </a:r>
            <a:r>
              <a:rPr lang="en-US" sz="2000" dirty="0">
                <a:solidFill>
                  <a:srgbClr val="00B0F0"/>
                </a:solidFill>
              </a:rPr>
              <a:t>Modernization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b="1" i="1" dirty="0">
                <a:solidFill>
                  <a:srgbClr val="FF8B2A"/>
                </a:solidFill>
              </a:rPr>
              <a:t>are not working</a:t>
            </a:r>
          </a:p>
          <a:p>
            <a:pPr marL="303213" indent="-303213">
              <a:lnSpc>
                <a:spcPct val="140000"/>
              </a:lnSpc>
              <a:spcBef>
                <a:spcPts val="0"/>
              </a:spcBef>
              <a:spcAft>
                <a:spcPts val="1200"/>
              </a:spcAft>
            </a:pPr>
            <a:r>
              <a:rPr lang="en-IN" sz="2000" dirty="0">
                <a:solidFill>
                  <a:schemeClr val="bg1"/>
                </a:solidFill>
              </a:rPr>
              <a:t>Evidence emerged that </a:t>
            </a:r>
            <a:r>
              <a:rPr lang="en-IN" sz="2000" b="1" i="1" dirty="0">
                <a:solidFill>
                  <a:srgbClr val="FF8B2A"/>
                </a:solidFill>
              </a:rPr>
              <a:t>income inequality</a:t>
            </a:r>
            <a:r>
              <a:rPr lang="en-IN" sz="2000" dirty="0">
                <a:solidFill>
                  <a:schemeClr val="bg1"/>
                </a:solidFill>
              </a:rPr>
              <a:t> </a:t>
            </a:r>
            <a:r>
              <a:rPr lang="en-IN" sz="2000" dirty="0">
                <a:solidFill>
                  <a:srgbClr val="92D050"/>
                </a:solidFill>
              </a:rPr>
              <a:t>between and within countries </a:t>
            </a:r>
            <a:r>
              <a:rPr lang="en-IN" sz="2000" dirty="0">
                <a:solidFill>
                  <a:schemeClr val="bg1"/>
                </a:solidFill>
              </a:rPr>
              <a:t>had</a:t>
            </a:r>
            <a:r>
              <a:rPr lang="en-IN" sz="2000" dirty="0">
                <a:solidFill>
                  <a:srgbClr val="FF8B2A"/>
                </a:solidFill>
              </a:rPr>
              <a:t> </a:t>
            </a:r>
            <a:r>
              <a:rPr lang="en-IN" sz="2000" dirty="0">
                <a:solidFill>
                  <a:srgbClr val="FFFF00"/>
                </a:solidFill>
              </a:rPr>
              <a:t>increased</a:t>
            </a:r>
            <a:r>
              <a:rPr lang="en-IN" sz="2000" dirty="0">
                <a:solidFill>
                  <a:srgbClr val="FF8B2A"/>
                </a:solidFill>
              </a:rPr>
              <a:t> substantially</a:t>
            </a:r>
            <a:r>
              <a:rPr lang="en-IN" sz="2000" dirty="0">
                <a:solidFill>
                  <a:schemeClr val="bg1"/>
                </a:solidFill>
              </a:rPr>
              <a:t>.</a:t>
            </a:r>
          </a:p>
          <a:p>
            <a:pPr marL="303213" indent="-303213">
              <a:lnSpc>
                <a:spcPct val="140000"/>
              </a:lnSpc>
              <a:spcBef>
                <a:spcPts val="0"/>
              </a:spcBef>
              <a:spcAft>
                <a:spcPts val="1200"/>
              </a:spcAft>
            </a:pPr>
            <a:r>
              <a:rPr lang="en-IN" sz="2000" dirty="0">
                <a:solidFill>
                  <a:schemeClr val="bg1"/>
                </a:solidFill>
              </a:rPr>
              <a:t>Instead of </a:t>
            </a:r>
            <a:r>
              <a:rPr lang="en-IN" sz="2000" b="1" i="1" dirty="0">
                <a:solidFill>
                  <a:srgbClr val="FFFF00"/>
                </a:solidFill>
              </a:rPr>
              <a:t>Convergence</a:t>
            </a:r>
            <a:r>
              <a:rPr lang="en-IN" sz="2000" dirty="0">
                <a:solidFill>
                  <a:schemeClr val="bg1"/>
                </a:solidFill>
              </a:rPr>
              <a:t>, different countries </a:t>
            </a:r>
            <a:r>
              <a:rPr lang="en-IN" sz="2000" dirty="0">
                <a:solidFill>
                  <a:srgbClr val="FFC000"/>
                </a:solidFill>
              </a:rPr>
              <a:t>experienced different</a:t>
            </a:r>
            <a:r>
              <a:rPr lang="en-IN" sz="2000" dirty="0">
                <a:solidFill>
                  <a:schemeClr val="bg1"/>
                </a:solidFill>
              </a:rPr>
              <a:t> (</a:t>
            </a:r>
            <a:r>
              <a:rPr lang="en-IN" sz="2000" dirty="0">
                <a:solidFill>
                  <a:srgbClr val="92D050"/>
                </a:solidFill>
              </a:rPr>
              <a:t>positive</a:t>
            </a:r>
            <a:r>
              <a:rPr lang="en-IN" sz="2000" dirty="0">
                <a:solidFill>
                  <a:srgbClr val="FF8B2A"/>
                </a:solidFill>
              </a:rPr>
              <a:t> </a:t>
            </a:r>
            <a:r>
              <a:rPr lang="en-IN" sz="2000" dirty="0">
                <a:solidFill>
                  <a:schemeClr val="bg1"/>
                </a:solidFill>
              </a:rPr>
              <a:t>or</a:t>
            </a:r>
            <a:r>
              <a:rPr lang="en-IN" sz="2000" dirty="0">
                <a:solidFill>
                  <a:srgbClr val="FF8B2A"/>
                </a:solidFill>
              </a:rPr>
              <a:t> </a:t>
            </a:r>
            <a:r>
              <a:rPr lang="en-IN" sz="2000" dirty="0">
                <a:solidFill>
                  <a:srgbClr val="00B0F0"/>
                </a:solidFill>
              </a:rPr>
              <a:t>negative</a:t>
            </a:r>
            <a:r>
              <a:rPr lang="en-IN" sz="2000" dirty="0">
                <a:solidFill>
                  <a:schemeClr val="bg1"/>
                </a:solidFill>
              </a:rPr>
              <a:t>) </a:t>
            </a:r>
            <a:r>
              <a:rPr lang="en-IN" sz="2000" dirty="0">
                <a:solidFill>
                  <a:srgbClr val="FFBD54"/>
                </a:solidFill>
              </a:rPr>
              <a:t>effects of development efforts</a:t>
            </a:r>
            <a:r>
              <a:rPr lang="en-IN" sz="2000" dirty="0">
                <a:solidFill>
                  <a:srgbClr val="FF8B2A"/>
                </a:solidFill>
              </a:rPr>
              <a:t> </a:t>
            </a:r>
            <a:r>
              <a:rPr lang="en-IN" sz="2000" dirty="0">
                <a:solidFill>
                  <a:schemeClr val="bg1"/>
                </a:solidFill>
              </a:rPr>
              <a:t>focused on economic growth. </a:t>
            </a:r>
          </a:p>
          <a:p>
            <a:pPr marL="303213" indent="-303213">
              <a:lnSpc>
                <a:spcPct val="140000"/>
              </a:lnSpc>
              <a:spcBef>
                <a:spcPts val="0"/>
              </a:spcBef>
              <a:spcAft>
                <a:spcPts val="1200"/>
              </a:spcAft>
            </a:pPr>
            <a:r>
              <a:rPr lang="en-IN" sz="2000" dirty="0">
                <a:solidFill>
                  <a:schemeClr val="bg1"/>
                </a:solidFill>
              </a:rPr>
              <a:t>Despite aid programs and development efforts, </a:t>
            </a:r>
            <a:r>
              <a:rPr lang="en-IN" sz="2000" dirty="0">
                <a:solidFill>
                  <a:srgbClr val="FF8B2A"/>
                </a:solidFill>
              </a:rPr>
              <a:t>more wealth continued to flow </a:t>
            </a:r>
            <a:r>
              <a:rPr lang="en-IN" sz="2000" dirty="0">
                <a:solidFill>
                  <a:schemeClr val="bg1"/>
                </a:solidFill>
              </a:rPr>
              <a:t>from the </a:t>
            </a:r>
            <a:r>
              <a:rPr lang="en-IN" sz="2000" dirty="0">
                <a:solidFill>
                  <a:srgbClr val="92D050"/>
                </a:solidFill>
              </a:rPr>
              <a:t>developing countries</a:t>
            </a:r>
            <a:r>
              <a:rPr lang="en-IN" sz="2000" dirty="0">
                <a:solidFill>
                  <a:srgbClr val="FF8B2A"/>
                </a:solidFill>
              </a:rPr>
              <a:t> </a:t>
            </a:r>
            <a:r>
              <a:rPr lang="en-IN" sz="2000" dirty="0">
                <a:solidFill>
                  <a:schemeClr val="bg1"/>
                </a:solidFill>
              </a:rPr>
              <a:t>to</a:t>
            </a:r>
            <a:r>
              <a:rPr lang="en-IN" sz="2000" dirty="0">
                <a:solidFill>
                  <a:srgbClr val="FF8B2A"/>
                </a:solidFill>
              </a:rPr>
              <a:t> </a:t>
            </a:r>
            <a:r>
              <a:rPr lang="en-IN" sz="2000" dirty="0">
                <a:solidFill>
                  <a:srgbClr val="00B0F0"/>
                </a:solidFill>
              </a:rPr>
              <a:t>developed countries </a:t>
            </a:r>
          </a:p>
          <a:p>
            <a:pPr marL="765175" indent="-274638">
              <a:lnSpc>
                <a:spcPct val="140000"/>
              </a:lnSpc>
              <a:spcBef>
                <a:spcPts val="0"/>
              </a:spcBef>
              <a:spcAft>
                <a:spcPts val="1200"/>
              </a:spcAft>
            </a:pPr>
            <a:r>
              <a:rPr lang="en-IN" sz="2000" dirty="0">
                <a:solidFill>
                  <a:schemeClr val="bg1"/>
                </a:solidFill>
              </a:rPr>
              <a:t>(for example, as debt repayments, payments for technologies, repatriation of profits of transnational corporations, and consultancy fees).</a:t>
            </a:r>
          </a:p>
          <a:p>
            <a:pPr marL="303213" indent="-303213">
              <a:lnSpc>
                <a:spcPct val="140000"/>
              </a:lnSpc>
              <a:spcBef>
                <a:spcPts val="0"/>
              </a:spcBef>
              <a:spcAft>
                <a:spcPts val="1200"/>
              </a:spcAft>
            </a:pPr>
            <a:r>
              <a:rPr lang="en-IN" sz="2000" b="1" i="1" dirty="0">
                <a:solidFill>
                  <a:srgbClr val="FF8B2A"/>
                </a:solidFill>
              </a:rPr>
              <a:t>Wealth disparity </a:t>
            </a:r>
            <a:r>
              <a:rPr lang="en-IN" sz="2000" dirty="0">
                <a:solidFill>
                  <a:schemeClr val="bg1"/>
                </a:solidFill>
              </a:rPr>
              <a:t>between developing and developed countries </a:t>
            </a:r>
            <a:r>
              <a:rPr lang="en-IN" sz="2000" dirty="0">
                <a:solidFill>
                  <a:srgbClr val="FF8B2A"/>
                </a:solidFill>
              </a:rPr>
              <a:t>continued to grow between 1990s and 2015</a:t>
            </a:r>
            <a:r>
              <a:rPr lang="en-IN" sz="20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5" name="Rectangle">
            <a:extLst>
              <a:ext uri="{FF2B5EF4-FFF2-40B4-BE49-F238E27FC236}">
                <a16:creationId xmlns:a16="http://schemas.microsoft.com/office/drawing/2014/main" id="{2D91EB21-04C4-F549-9040-B3D4CD33CACC}"/>
              </a:ext>
            </a:extLst>
          </p:cNvPr>
          <p:cNvSpPr/>
          <p:nvPr/>
        </p:nvSpPr>
        <p:spPr>
          <a:xfrm>
            <a:off x="11979823" y="-23128"/>
            <a:ext cx="107470" cy="6872509"/>
          </a:xfrm>
          <a:prstGeom prst="rect">
            <a:avLst/>
          </a:prstGeom>
          <a:solidFill>
            <a:schemeClr val="accent6">
              <a:lumMod val="75000"/>
            </a:schemeClr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defTabSz="309563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200"/>
          </a:p>
        </p:txBody>
      </p:sp>
    </p:spTree>
    <p:extLst>
      <p:ext uri="{BB962C8B-B14F-4D97-AF65-F5344CB8AC3E}">
        <p14:creationId xmlns:p14="http://schemas.microsoft.com/office/powerpoint/2010/main" val="3887112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">
            <a:extLst>
              <a:ext uri="{FF2B5EF4-FFF2-40B4-BE49-F238E27FC236}">
                <a16:creationId xmlns:a16="http://schemas.microsoft.com/office/drawing/2014/main" id="{5C9552AA-EB5F-6A4A-A0C5-D1CC61336C26}"/>
              </a:ext>
            </a:extLst>
          </p:cNvPr>
          <p:cNvSpPr/>
          <p:nvPr/>
        </p:nvSpPr>
        <p:spPr>
          <a:xfrm>
            <a:off x="11751034" y="-14510"/>
            <a:ext cx="78107" cy="687250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defTabSz="309563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2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3F12E5-AA1D-DA41-8F82-5F2CCB56C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16116"/>
            <a:ext cx="12192000" cy="885373"/>
          </a:xfrm>
          <a:solidFill>
            <a:schemeClr val="bg1"/>
          </a:solidFill>
        </p:spPr>
        <p:txBody>
          <a:bodyPr>
            <a:normAutofit/>
          </a:bodyPr>
          <a:lstStyle/>
          <a:p>
            <a:pPr marL="187325"/>
            <a:r>
              <a:rPr lang="en-US" sz="3200" dirty="0">
                <a:solidFill>
                  <a:schemeClr val="accent6">
                    <a:lumMod val="50000"/>
                  </a:schemeClr>
                </a:solidFill>
                <a:latin typeface="Trebuchet MS" panose="020B0703020202090204" pitchFamily="34" charset="0"/>
              </a:rPr>
              <a:t>Critique of Mainstream Development . . .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24C177-4047-054A-98B7-1BB59B97DC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001489"/>
            <a:ext cx="11875117" cy="5856510"/>
          </a:xfrm>
        </p:spPr>
        <p:txBody>
          <a:bodyPr>
            <a:normAutofit/>
          </a:bodyPr>
          <a:lstStyle/>
          <a:p>
            <a:pPr marL="303213" indent="-303213">
              <a:lnSpc>
                <a:spcPct val="140000"/>
              </a:lnSpc>
              <a:spcBef>
                <a:spcPts val="0"/>
              </a:spcBef>
              <a:spcAft>
                <a:spcPts val="1200"/>
              </a:spcAft>
            </a:pPr>
            <a:r>
              <a:rPr lang="en-IN" sz="2000" dirty="0">
                <a:solidFill>
                  <a:srgbClr val="FFFF00"/>
                </a:solidFill>
              </a:rPr>
              <a:t>Mainstream economists </a:t>
            </a:r>
            <a:r>
              <a:rPr lang="en-IN" sz="2000" dirty="0">
                <a:solidFill>
                  <a:schemeClr val="bg1"/>
                </a:solidFill>
              </a:rPr>
              <a:t>dominated </a:t>
            </a:r>
            <a:r>
              <a:rPr lang="en-IN" sz="2000" dirty="0">
                <a:solidFill>
                  <a:srgbClr val="FFBD54"/>
                </a:solidFill>
              </a:rPr>
              <a:t>development</a:t>
            </a:r>
            <a:r>
              <a:rPr lang="en-IN" sz="20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thinking</a:t>
            </a:r>
            <a:r>
              <a:rPr lang="en-IN" sz="2000" dirty="0">
                <a:solidFill>
                  <a:schemeClr val="bg1"/>
                </a:solidFill>
              </a:rPr>
              <a:t> and </a:t>
            </a:r>
            <a:r>
              <a:rPr lang="en-IN" sz="2000" dirty="0">
                <a:solidFill>
                  <a:srgbClr val="92D050"/>
                </a:solidFill>
              </a:rPr>
              <a:t>practice</a:t>
            </a:r>
            <a:r>
              <a:rPr lang="en-IN" sz="2000" dirty="0">
                <a:solidFill>
                  <a:schemeClr val="bg1"/>
                </a:solidFill>
              </a:rPr>
              <a:t>, </a:t>
            </a:r>
          </a:p>
          <a:p>
            <a:pPr marL="625475" indent="-312738">
              <a:lnSpc>
                <a:spcPct val="140000"/>
              </a:lnSpc>
              <a:spcBef>
                <a:spcPts val="0"/>
              </a:spcBef>
              <a:spcAft>
                <a:spcPts val="1200"/>
              </a:spcAft>
            </a:pPr>
            <a:r>
              <a:rPr lang="en-IN" sz="2000" dirty="0">
                <a:solidFill>
                  <a:schemeClr val="bg1"/>
                </a:solidFill>
              </a:rPr>
              <a:t>whereas </a:t>
            </a:r>
            <a:r>
              <a:rPr lang="en-IN" sz="2000" dirty="0">
                <a:solidFill>
                  <a:srgbClr val="FFBD54"/>
                </a:solidFill>
              </a:rPr>
              <a:t>development</a:t>
            </a:r>
            <a:r>
              <a:rPr lang="en-IN" sz="2000" dirty="0">
                <a:solidFill>
                  <a:schemeClr val="bg1"/>
                </a:solidFill>
              </a:rPr>
              <a:t> is </a:t>
            </a:r>
            <a:r>
              <a:rPr lang="en-IN" sz="2000" b="1" i="1" u="sng" dirty="0">
                <a:solidFill>
                  <a:schemeClr val="bg1"/>
                </a:solidFill>
              </a:rPr>
              <a:t>not about </a:t>
            </a:r>
            <a:r>
              <a:rPr lang="en-IN" sz="2000" dirty="0">
                <a:solidFill>
                  <a:srgbClr val="92D050"/>
                </a:solidFill>
              </a:rPr>
              <a:t>economics </a:t>
            </a:r>
            <a:r>
              <a:rPr lang="en-IN" sz="2000" dirty="0">
                <a:solidFill>
                  <a:schemeClr val="bg1"/>
                </a:solidFill>
              </a:rPr>
              <a:t>alone</a:t>
            </a:r>
          </a:p>
          <a:p>
            <a:pPr marL="303213" indent="-303213">
              <a:lnSpc>
                <a:spcPct val="140000"/>
              </a:lnSpc>
              <a:spcBef>
                <a:spcPts val="0"/>
              </a:spcBef>
              <a:spcAft>
                <a:spcPts val="1200"/>
              </a:spcAft>
            </a:pPr>
            <a:r>
              <a:rPr lang="en-IN" sz="2000" dirty="0">
                <a:solidFill>
                  <a:schemeClr val="bg1"/>
                </a:solidFill>
              </a:rPr>
              <a:t>Only specific</a:t>
            </a:r>
            <a:r>
              <a:rPr lang="en-IN" sz="2000" b="1" i="1" dirty="0">
                <a:solidFill>
                  <a:srgbClr val="FF8B2A"/>
                </a:solidFill>
              </a:rPr>
              <a:t> exceptional countries</a:t>
            </a:r>
            <a:r>
              <a:rPr lang="en-IN" sz="2000" dirty="0">
                <a:solidFill>
                  <a:schemeClr val="bg1"/>
                </a:solidFill>
              </a:rPr>
              <a:t> who managed to </a:t>
            </a:r>
            <a:r>
              <a:rPr lang="en-IN" sz="2000" b="1" i="1" dirty="0">
                <a:solidFill>
                  <a:schemeClr val="bg1"/>
                </a:solidFill>
              </a:rPr>
              <a:t>maintain</a:t>
            </a:r>
            <a:r>
              <a:rPr lang="en-IN" sz="2000" dirty="0">
                <a:solidFill>
                  <a:srgbClr val="FF8B2A"/>
                </a:solidFill>
              </a:rPr>
              <a:t> </a:t>
            </a:r>
            <a:r>
              <a:rPr lang="en-IN" sz="2000" dirty="0">
                <a:solidFill>
                  <a:srgbClr val="FFFF00"/>
                </a:solidFill>
              </a:rPr>
              <a:t>high rates of economic growth </a:t>
            </a:r>
          </a:p>
          <a:p>
            <a:pPr marL="808038" indent="-317500">
              <a:lnSpc>
                <a:spcPct val="140000"/>
              </a:lnSpc>
              <a:spcBef>
                <a:spcPts val="0"/>
              </a:spcBef>
              <a:spcAft>
                <a:spcPts val="1200"/>
              </a:spcAft>
            </a:pPr>
            <a:r>
              <a:rPr lang="en-IN" sz="2000" dirty="0">
                <a:solidFill>
                  <a:schemeClr val="bg1"/>
                </a:solidFill>
              </a:rPr>
              <a:t>In 1970s </a:t>
            </a:r>
            <a:r>
              <a:rPr lang="en-IN" sz="2000" dirty="0">
                <a:solidFill>
                  <a:srgbClr val="FFFF00"/>
                </a:solidFill>
              </a:rPr>
              <a:t>East Asian Giants</a:t>
            </a:r>
            <a:r>
              <a:rPr lang="en-IN" sz="2000" dirty="0">
                <a:solidFill>
                  <a:schemeClr val="bg1"/>
                </a:solidFill>
              </a:rPr>
              <a:t>: Japan, Taiwan, South Korea (1</a:t>
            </a:r>
            <a:r>
              <a:rPr lang="en-IN" sz="2000" baseline="30000" dirty="0">
                <a:solidFill>
                  <a:schemeClr val="bg1"/>
                </a:solidFill>
              </a:rPr>
              <a:t>st</a:t>
            </a:r>
            <a:r>
              <a:rPr lang="en-IN" sz="2000" dirty="0">
                <a:solidFill>
                  <a:schemeClr val="bg1"/>
                </a:solidFill>
              </a:rPr>
              <a:t> Generation), </a:t>
            </a:r>
          </a:p>
          <a:p>
            <a:pPr marL="808038" indent="-317500">
              <a:lnSpc>
                <a:spcPct val="140000"/>
              </a:lnSpc>
              <a:spcBef>
                <a:spcPts val="0"/>
              </a:spcBef>
              <a:spcAft>
                <a:spcPts val="1200"/>
              </a:spcAft>
            </a:pPr>
            <a:r>
              <a:rPr lang="en-IN" sz="2000" dirty="0">
                <a:solidFill>
                  <a:schemeClr val="bg1"/>
                </a:solidFill>
              </a:rPr>
              <a:t>In 1980s </a:t>
            </a:r>
            <a:r>
              <a:rPr lang="en-IN" sz="2000" dirty="0">
                <a:solidFill>
                  <a:srgbClr val="FFFF00"/>
                </a:solidFill>
              </a:rPr>
              <a:t>Malaysia, Thailand, Indonesia </a:t>
            </a:r>
            <a:r>
              <a:rPr lang="en-IN" sz="2000" dirty="0">
                <a:solidFill>
                  <a:schemeClr val="bg1"/>
                </a:solidFill>
              </a:rPr>
              <a:t>(2</a:t>
            </a:r>
            <a:r>
              <a:rPr lang="en-IN" sz="2000" baseline="30000" dirty="0">
                <a:solidFill>
                  <a:schemeClr val="bg1"/>
                </a:solidFill>
              </a:rPr>
              <a:t>nd</a:t>
            </a:r>
            <a:r>
              <a:rPr lang="en-IN" sz="2000" dirty="0">
                <a:solidFill>
                  <a:schemeClr val="bg1"/>
                </a:solidFill>
              </a:rPr>
              <a:t> Generation)</a:t>
            </a:r>
          </a:p>
          <a:p>
            <a:pPr marL="808038" indent="-317500">
              <a:lnSpc>
                <a:spcPct val="140000"/>
              </a:lnSpc>
              <a:spcBef>
                <a:spcPts val="0"/>
              </a:spcBef>
              <a:spcAft>
                <a:spcPts val="1200"/>
              </a:spcAft>
            </a:pPr>
            <a:r>
              <a:rPr lang="en-IN" sz="2000" dirty="0">
                <a:solidFill>
                  <a:schemeClr val="bg1"/>
                </a:solidFill>
              </a:rPr>
              <a:t>In 1990s </a:t>
            </a:r>
            <a:r>
              <a:rPr lang="en-IN" sz="2000" dirty="0">
                <a:solidFill>
                  <a:srgbClr val="FFFF00"/>
                </a:solidFill>
              </a:rPr>
              <a:t>China</a:t>
            </a:r>
            <a:r>
              <a:rPr lang="en-IN" sz="2000" dirty="0">
                <a:solidFill>
                  <a:schemeClr val="bg1"/>
                </a:solidFill>
              </a:rPr>
              <a:t> and After 2000s </a:t>
            </a:r>
            <a:r>
              <a:rPr lang="en-IN" sz="2000" dirty="0">
                <a:solidFill>
                  <a:srgbClr val="FFFF00"/>
                </a:solidFill>
              </a:rPr>
              <a:t>India</a:t>
            </a:r>
            <a:r>
              <a:rPr lang="en-IN" sz="2000" dirty="0">
                <a:solidFill>
                  <a:schemeClr val="bg1"/>
                </a:solidFill>
              </a:rPr>
              <a:t>.</a:t>
            </a:r>
          </a:p>
          <a:p>
            <a:pPr marL="490538" indent="0">
              <a:lnSpc>
                <a:spcPct val="140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lang="en-IN" sz="2000" dirty="0">
              <a:solidFill>
                <a:schemeClr val="bg1"/>
              </a:solidFill>
            </a:endParaRPr>
          </a:p>
        </p:txBody>
      </p:sp>
      <p:sp>
        <p:nvSpPr>
          <p:cNvPr id="5" name="Rectangle">
            <a:extLst>
              <a:ext uri="{FF2B5EF4-FFF2-40B4-BE49-F238E27FC236}">
                <a16:creationId xmlns:a16="http://schemas.microsoft.com/office/drawing/2014/main" id="{2D91EB21-04C4-F549-9040-B3D4CD33CACC}"/>
              </a:ext>
            </a:extLst>
          </p:cNvPr>
          <p:cNvSpPr/>
          <p:nvPr/>
        </p:nvSpPr>
        <p:spPr>
          <a:xfrm>
            <a:off x="11979823" y="-23128"/>
            <a:ext cx="107470" cy="6872509"/>
          </a:xfrm>
          <a:prstGeom prst="rect">
            <a:avLst/>
          </a:prstGeom>
          <a:solidFill>
            <a:schemeClr val="accent6">
              <a:lumMod val="75000"/>
            </a:schemeClr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defTabSz="309563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200"/>
          </a:p>
        </p:txBody>
      </p:sp>
    </p:spTree>
    <p:extLst>
      <p:ext uri="{BB962C8B-B14F-4D97-AF65-F5344CB8AC3E}">
        <p14:creationId xmlns:p14="http://schemas.microsoft.com/office/powerpoint/2010/main" val="2956105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">
            <a:extLst>
              <a:ext uri="{FF2B5EF4-FFF2-40B4-BE49-F238E27FC236}">
                <a16:creationId xmlns:a16="http://schemas.microsoft.com/office/drawing/2014/main" id="{5C9552AA-EB5F-6A4A-A0C5-D1CC61336C26}"/>
              </a:ext>
            </a:extLst>
          </p:cNvPr>
          <p:cNvSpPr/>
          <p:nvPr/>
        </p:nvSpPr>
        <p:spPr>
          <a:xfrm>
            <a:off x="11751034" y="-14510"/>
            <a:ext cx="78107" cy="687250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defTabSz="309563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2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3F12E5-AA1D-DA41-8F82-5F2CCB56C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16116"/>
            <a:ext cx="12192000" cy="885373"/>
          </a:xfrm>
          <a:solidFill>
            <a:schemeClr val="bg1"/>
          </a:solidFill>
        </p:spPr>
        <p:txBody>
          <a:bodyPr>
            <a:normAutofit/>
          </a:bodyPr>
          <a:lstStyle/>
          <a:p>
            <a:pPr marL="187325"/>
            <a:r>
              <a:rPr lang="en-US" sz="3200" dirty="0">
                <a:solidFill>
                  <a:schemeClr val="accent6">
                    <a:lumMod val="50000"/>
                  </a:schemeClr>
                </a:solidFill>
                <a:latin typeface="Trebuchet MS" panose="020B0703020202090204" pitchFamily="34" charset="0"/>
              </a:rPr>
              <a:t>Critique of Mainstream Development . . .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24C177-4047-054A-98B7-1BB59B97DC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40733"/>
            <a:ext cx="11875117" cy="5717266"/>
          </a:xfrm>
        </p:spPr>
        <p:txBody>
          <a:bodyPr>
            <a:normAutofit/>
          </a:bodyPr>
          <a:lstStyle/>
          <a:p>
            <a:pPr marL="303213" indent="-303213">
              <a:lnSpc>
                <a:spcPct val="140000"/>
              </a:lnSpc>
              <a:spcBef>
                <a:spcPts val="0"/>
              </a:spcBef>
              <a:spcAft>
                <a:spcPts val="1200"/>
              </a:spcAft>
            </a:pPr>
            <a:r>
              <a:rPr lang="en-IN" sz="2000" b="1" i="1" dirty="0">
                <a:solidFill>
                  <a:srgbClr val="FFFF00"/>
                </a:solidFill>
              </a:rPr>
              <a:t>Eurocentricity</a:t>
            </a:r>
            <a:r>
              <a:rPr lang="en-IN" sz="2000" dirty="0">
                <a:solidFill>
                  <a:schemeClr val="bg1"/>
                </a:solidFill>
              </a:rPr>
              <a:t> = </a:t>
            </a:r>
            <a:r>
              <a:rPr lang="en-IN" sz="2000" dirty="0">
                <a:solidFill>
                  <a:srgbClr val="00B0F0"/>
                </a:solidFill>
              </a:rPr>
              <a:t>European orientation</a:t>
            </a:r>
            <a:r>
              <a:rPr lang="en-IN" sz="2000" dirty="0">
                <a:solidFill>
                  <a:schemeClr val="bg1"/>
                </a:solidFill>
              </a:rPr>
              <a:t>/ European path of</a:t>
            </a:r>
            <a:r>
              <a:rPr lang="en-IN" sz="2000" dirty="0">
                <a:solidFill>
                  <a:srgbClr val="FF8B2A"/>
                </a:solidFill>
              </a:rPr>
              <a:t> </a:t>
            </a:r>
            <a:r>
              <a:rPr lang="en-IN" sz="2000" dirty="0">
                <a:solidFill>
                  <a:srgbClr val="92D050"/>
                </a:solidFill>
              </a:rPr>
              <a:t>development</a:t>
            </a:r>
            <a:r>
              <a:rPr lang="en-IN" sz="2000" dirty="0">
                <a:solidFill>
                  <a:schemeClr val="bg1"/>
                </a:solidFill>
              </a:rPr>
              <a:t> as a </a:t>
            </a:r>
            <a:r>
              <a:rPr lang="en-IN" sz="2000" dirty="0">
                <a:solidFill>
                  <a:srgbClr val="FFC000"/>
                </a:solidFill>
              </a:rPr>
              <a:t>standard</a:t>
            </a:r>
            <a:r>
              <a:rPr lang="en-IN" sz="2000" dirty="0">
                <a:solidFill>
                  <a:schemeClr val="bg1"/>
                </a:solidFill>
              </a:rPr>
              <a:t> to follow by other countries.</a:t>
            </a:r>
          </a:p>
          <a:p>
            <a:pPr marL="715963" indent="-317500">
              <a:lnSpc>
                <a:spcPct val="14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2000" dirty="0">
                <a:solidFill>
                  <a:srgbClr val="FFFF00"/>
                </a:solidFill>
              </a:rPr>
              <a:t>Cultural Arrogance </a:t>
            </a:r>
            <a:r>
              <a:rPr lang="en-US" sz="2000" dirty="0">
                <a:solidFill>
                  <a:schemeClr val="bg1"/>
                </a:solidFill>
              </a:rPr>
              <a:t>inbuilt in </a:t>
            </a:r>
            <a:r>
              <a:rPr lang="en-US" sz="2000" dirty="0">
                <a:solidFill>
                  <a:srgbClr val="FFC000"/>
                </a:solidFill>
              </a:rPr>
              <a:t>Eurocentricity</a:t>
            </a:r>
            <a:r>
              <a:rPr lang="en-US" sz="2000" dirty="0">
                <a:solidFill>
                  <a:schemeClr val="bg1"/>
                </a:solidFill>
              </a:rPr>
              <a:t> said to </a:t>
            </a:r>
            <a:r>
              <a:rPr lang="en-US" sz="2000" b="1" i="1" dirty="0">
                <a:solidFill>
                  <a:schemeClr val="bg1"/>
                </a:solidFill>
              </a:rPr>
              <a:t>have led to </a:t>
            </a:r>
          </a:p>
          <a:p>
            <a:pPr marL="1295400" indent="-327025">
              <a:lnSpc>
                <a:spcPct val="14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2000" dirty="0">
                <a:solidFill>
                  <a:srgbClr val="FFBD54"/>
                </a:solidFill>
              </a:rPr>
              <a:t>denigration</a:t>
            </a:r>
            <a:r>
              <a:rPr lang="en-US" sz="2000" dirty="0">
                <a:solidFill>
                  <a:schemeClr val="bg1"/>
                </a:solidFill>
              </a:rPr>
              <a:t> (= belittling or defamation) of other societies/ cultures/races, </a:t>
            </a:r>
          </a:p>
          <a:p>
            <a:pPr marL="1295400" indent="-327025">
              <a:lnSpc>
                <a:spcPct val="14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2000" dirty="0">
                <a:solidFill>
                  <a:srgbClr val="FF8B2A"/>
                </a:solidFill>
              </a:rPr>
              <a:t>insensitivity</a:t>
            </a:r>
            <a:r>
              <a:rPr lang="en-US" sz="2000" dirty="0">
                <a:solidFill>
                  <a:schemeClr val="bg1"/>
                </a:solidFill>
              </a:rPr>
              <a:t> to cultural variations, </a:t>
            </a:r>
          </a:p>
          <a:p>
            <a:pPr marL="1295400" indent="-327025">
              <a:lnSpc>
                <a:spcPct val="14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2000" dirty="0">
                <a:solidFill>
                  <a:srgbClr val="92D050"/>
                </a:solidFill>
              </a:rPr>
              <a:t>stereotyping </a:t>
            </a:r>
            <a:r>
              <a:rPr lang="en-US" sz="2000" dirty="0">
                <a:solidFill>
                  <a:schemeClr val="bg1"/>
                </a:solidFill>
              </a:rPr>
              <a:t>of other societies, cultures, and places as underdeveloped/ barbaric/ uncultured).</a:t>
            </a:r>
          </a:p>
          <a:p>
            <a:pPr marL="715963" indent="-317500">
              <a:lnSpc>
                <a:spcPct val="14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2000" dirty="0">
                <a:solidFill>
                  <a:srgbClr val="FFFF00"/>
                </a:solidFill>
              </a:rPr>
              <a:t>Arrogance of universal applicability</a:t>
            </a:r>
            <a:r>
              <a:rPr lang="en-US" sz="2000" dirty="0">
                <a:solidFill>
                  <a:schemeClr val="bg1"/>
                </a:solidFill>
              </a:rPr>
              <a:t>/ relevance of </a:t>
            </a:r>
            <a:r>
              <a:rPr lang="en-US" sz="2000" dirty="0">
                <a:solidFill>
                  <a:srgbClr val="FFC000"/>
                </a:solidFill>
              </a:rPr>
              <a:t>Grand Theories </a:t>
            </a:r>
            <a:r>
              <a:rPr lang="en-US" sz="2000" dirty="0">
                <a:solidFill>
                  <a:schemeClr val="bg1"/>
                </a:solidFill>
              </a:rPr>
              <a:t>(Trickle-Down, Modernization)</a:t>
            </a:r>
          </a:p>
          <a:p>
            <a:pPr marL="715963" indent="-317500">
              <a:lnSpc>
                <a:spcPct val="140000"/>
              </a:lnSpc>
              <a:spcBef>
                <a:spcPts val="0"/>
              </a:spcBef>
              <a:spcAft>
                <a:spcPts val="1200"/>
              </a:spcAft>
            </a:pP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5" name="Rectangle">
            <a:extLst>
              <a:ext uri="{FF2B5EF4-FFF2-40B4-BE49-F238E27FC236}">
                <a16:creationId xmlns:a16="http://schemas.microsoft.com/office/drawing/2014/main" id="{2D91EB21-04C4-F549-9040-B3D4CD33CACC}"/>
              </a:ext>
            </a:extLst>
          </p:cNvPr>
          <p:cNvSpPr/>
          <p:nvPr/>
        </p:nvSpPr>
        <p:spPr>
          <a:xfrm>
            <a:off x="11979823" y="-23128"/>
            <a:ext cx="107470" cy="6872509"/>
          </a:xfrm>
          <a:prstGeom prst="rect">
            <a:avLst/>
          </a:prstGeom>
          <a:solidFill>
            <a:schemeClr val="accent6">
              <a:lumMod val="75000"/>
            </a:schemeClr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defTabSz="309563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200"/>
          </a:p>
        </p:txBody>
      </p:sp>
    </p:spTree>
    <p:extLst>
      <p:ext uri="{BB962C8B-B14F-4D97-AF65-F5344CB8AC3E}">
        <p14:creationId xmlns:p14="http://schemas.microsoft.com/office/powerpoint/2010/main" val="2687136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">
            <a:extLst>
              <a:ext uri="{FF2B5EF4-FFF2-40B4-BE49-F238E27FC236}">
                <a16:creationId xmlns:a16="http://schemas.microsoft.com/office/drawing/2014/main" id="{5C9552AA-EB5F-6A4A-A0C5-D1CC61336C26}"/>
              </a:ext>
            </a:extLst>
          </p:cNvPr>
          <p:cNvSpPr/>
          <p:nvPr/>
        </p:nvSpPr>
        <p:spPr>
          <a:xfrm>
            <a:off x="11751034" y="-14510"/>
            <a:ext cx="78107" cy="687250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defTabSz="309563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2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3F12E5-AA1D-DA41-8F82-5F2CCB56C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16116"/>
            <a:ext cx="12192000" cy="885373"/>
          </a:xfrm>
          <a:solidFill>
            <a:schemeClr val="bg1"/>
          </a:solidFill>
        </p:spPr>
        <p:txBody>
          <a:bodyPr>
            <a:normAutofit/>
          </a:bodyPr>
          <a:lstStyle/>
          <a:p>
            <a:pPr marL="187325"/>
            <a:r>
              <a:rPr lang="en-US" sz="3200" dirty="0">
                <a:solidFill>
                  <a:schemeClr val="accent6">
                    <a:lumMod val="50000"/>
                  </a:schemeClr>
                </a:solidFill>
                <a:latin typeface="Trebuchet MS" panose="020B0703020202090204" pitchFamily="34" charset="0"/>
              </a:rPr>
              <a:t>Critique of Mainstream Development . . . 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24C177-4047-054A-98B7-1BB59B97DC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40733"/>
            <a:ext cx="11875117" cy="5717266"/>
          </a:xfrm>
        </p:spPr>
        <p:txBody>
          <a:bodyPr>
            <a:normAutofit/>
          </a:bodyPr>
          <a:lstStyle/>
          <a:p>
            <a:pPr marL="715963" indent="-317500">
              <a:lnSpc>
                <a:spcPct val="14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2000" b="1" i="1" dirty="0">
                <a:solidFill>
                  <a:srgbClr val="FFFF00"/>
                </a:solidFill>
              </a:rPr>
              <a:t>Uni-linearity</a:t>
            </a:r>
            <a:r>
              <a:rPr lang="en-US" sz="2000" dirty="0">
                <a:solidFill>
                  <a:schemeClr val="bg1"/>
                </a:solidFill>
              </a:rPr>
              <a:t> of </a:t>
            </a:r>
            <a:r>
              <a:rPr lang="en-US" sz="2000" dirty="0">
                <a:solidFill>
                  <a:srgbClr val="FFC000"/>
                </a:solidFill>
              </a:rPr>
              <a:t>development idea</a:t>
            </a:r>
            <a:r>
              <a:rPr lang="en-US" sz="2000" dirty="0">
                <a:solidFill>
                  <a:schemeClr val="bg1"/>
                </a:solidFill>
              </a:rPr>
              <a:t>: </a:t>
            </a:r>
          </a:p>
          <a:p>
            <a:pPr marL="1296988" indent="-327025">
              <a:lnSpc>
                <a:spcPct val="14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2000" dirty="0">
                <a:solidFill>
                  <a:schemeClr val="bg1"/>
                </a:solidFill>
              </a:rPr>
              <a:t>that </a:t>
            </a:r>
            <a:r>
              <a:rPr lang="en-US" sz="2000" dirty="0">
                <a:solidFill>
                  <a:srgbClr val="92D050"/>
                </a:solidFill>
              </a:rPr>
              <a:t>all countries and societies </a:t>
            </a:r>
            <a:r>
              <a:rPr lang="en-US" sz="2000" b="1" i="1" u="sng" dirty="0">
                <a:solidFill>
                  <a:schemeClr val="bg1"/>
                </a:solidFill>
              </a:rPr>
              <a:t>will </a:t>
            </a:r>
            <a:r>
              <a:rPr lang="en-US" sz="2000" dirty="0">
                <a:solidFill>
                  <a:schemeClr val="bg1"/>
                </a:solidFill>
              </a:rPr>
              <a:t>and</a:t>
            </a:r>
            <a:r>
              <a:rPr lang="en-US" sz="2000" b="1" i="1" dirty="0">
                <a:solidFill>
                  <a:schemeClr val="bg1"/>
                </a:solidFill>
              </a:rPr>
              <a:t> </a:t>
            </a:r>
            <a:r>
              <a:rPr lang="en-US" sz="2000" b="1" i="1" u="sng" dirty="0">
                <a:solidFill>
                  <a:schemeClr val="bg1"/>
                </a:solidFill>
              </a:rPr>
              <a:t>should</a:t>
            </a:r>
            <a:r>
              <a:rPr lang="en-US" sz="2000" b="1" i="1" dirty="0">
                <a:solidFill>
                  <a:schemeClr val="bg1"/>
                </a:solidFill>
              </a:rPr>
              <a:t> follow </a:t>
            </a:r>
            <a:r>
              <a:rPr lang="en-US" sz="2000" dirty="0">
                <a:solidFill>
                  <a:schemeClr val="bg1"/>
                </a:solidFill>
              </a:rPr>
              <a:t>the </a:t>
            </a:r>
            <a:r>
              <a:rPr lang="en-US" sz="2000" dirty="0">
                <a:solidFill>
                  <a:srgbClr val="FF8B2A"/>
                </a:solidFill>
              </a:rPr>
              <a:t>same path in the same order </a:t>
            </a:r>
          </a:p>
          <a:p>
            <a:pPr marL="1697038" indent="-328613">
              <a:lnSpc>
                <a:spcPct val="14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2000" dirty="0">
                <a:solidFill>
                  <a:schemeClr val="bg1"/>
                </a:solidFill>
              </a:rPr>
              <a:t>in order achieve economic and societal development as the Western Europe and USA. </a:t>
            </a:r>
          </a:p>
          <a:p>
            <a:pPr marL="715963" indent="-317500">
              <a:lnSpc>
                <a:spcPct val="14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2000" dirty="0">
                <a:solidFill>
                  <a:schemeClr val="bg1"/>
                </a:solidFill>
              </a:rPr>
              <a:t>Continued </a:t>
            </a:r>
            <a:r>
              <a:rPr lang="en-US" sz="2000" dirty="0">
                <a:solidFill>
                  <a:srgbClr val="FF8B2A"/>
                </a:solidFill>
              </a:rPr>
              <a:t>dominance of industrialized/ developed/ rich countries</a:t>
            </a:r>
            <a:r>
              <a:rPr lang="en-US" sz="2000" dirty="0">
                <a:solidFill>
                  <a:schemeClr val="bg1"/>
                </a:solidFill>
              </a:rPr>
              <a:t>, </a:t>
            </a:r>
          </a:p>
          <a:p>
            <a:pPr marL="1155700" indent="-328613">
              <a:lnSpc>
                <a:spcPct val="14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2000" dirty="0">
                <a:solidFill>
                  <a:schemeClr val="bg1"/>
                </a:solidFill>
              </a:rPr>
              <a:t>especially of USA in economic affairs and international politics: </a:t>
            </a:r>
          </a:p>
          <a:p>
            <a:pPr marL="715963" indent="-317500">
              <a:lnSpc>
                <a:spcPct val="14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2000" dirty="0">
                <a:solidFill>
                  <a:schemeClr val="bg1"/>
                </a:solidFill>
              </a:rPr>
              <a:t>Led to </a:t>
            </a:r>
            <a:r>
              <a:rPr lang="en-US" sz="2000" dirty="0">
                <a:solidFill>
                  <a:srgbClr val="FF8B2A"/>
                </a:solidFill>
              </a:rPr>
              <a:t>accusation of </a:t>
            </a:r>
            <a:r>
              <a:rPr lang="en-US" sz="2000" b="1" i="1" dirty="0">
                <a:solidFill>
                  <a:srgbClr val="FFFF00"/>
                </a:solidFill>
              </a:rPr>
              <a:t>neo-colonialism</a:t>
            </a:r>
            <a:r>
              <a:rPr lang="en-US" sz="2000" dirty="0">
                <a:solidFill>
                  <a:srgbClr val="FF8B2A"/>
                </a:solidFill>
              </a:rPr>
              <a:t> </a:t>
            </a:r>
            <a:r>
              <a:rPr lang="en-US" sz="2000" dirty="0">
                <a:solidFill>
                  <a:schemeClr val="bg1"/>
                </a:solidFill>
              </a:rPr>
              <a:t>(= </a:t>
            </a:r>
            <a:r>
              <a:rPr lang="en-US" sz="2000" dirty="0">
                <a:solidFill>
                  <a:srgbClr val="92D050"/>
                </a:solidFill>
              </a:rPr>
              <a:t>political control </a:t>
            </a:r>
            <a:r>
              <a:rPr lang="en-US" sz="2000" dirty="0">
                <a:solidFill>
                  <a:schemeClr val="bg1"/>
                </a:solidFill>
              </a:rPr>
              <a:t>+ </a:t>
            </a:r>
            <a:r>
              <a:rPr lang="en-US" sz="2000" dirty="0">
                <a:solidFill>
                  <a:srgbClr val="00B0F0"/>
                </a:solidFill>
              </a:rPr>
              <a:t>economic exploitation</a:t>
            </a:r>
            <a:r>
              <a:rPr lang="en-US" sz="20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5" name="Rectangle">
            <a:extLst>
              <a:ext uri="{FF2B5EF4-FFF2-40B4-BE49-F238E27FC236}">
                <a16:creationId xmlns:a16="http://schemas.microsoft.com/office/drawing/2014/main" id="{2D91EB21-04C4-F549-9040-B3D4CD33CACC}"/>
              </a:ext>
            </a:extLst>
          </p:cNvPr>
          <p:cNvSpPr/>
          <p:nvPr/>
        </p:nvSpPr>
        <p:spPr>
          <a:xfrm>
            <a:off x="11979823" y="-23128"/>
            <a:ext cx="107470" cy="6872509"/>
          </a:xfrm>
          <a:prstGeom prst="rect">
            <a:avLst/>
          </a:prstGeom>
          <a:solidFill>
            <a:schemeClr val="accent6">
              <a:lumMod val="75000"/>
            </a:schemeClr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defTabSz="309563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200"/>
          </a:p>
        </p:txBody>
      </p:sp>
    </p:spTree>
    <p:extLst>
      <p:ext uri="{BB962C8B-B14F-4D97-AF65-F5344CB8AC3E}">
        <p14:creationId xmlns:p14="http://schemas.microsoft.com/office/powerpoint/2010/main" val="2189979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3" id="{482BC068-0554-E94A-B573-B7C22CA87B66}" vid="{3C15B36C-858B-C54D-84FE-50B47BC86F6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4224</TotalTime>
  <Words>4463</Words>
  <Application>Microsoft Office PowerPoint</Application>
  <PresentationFormat>Widescreen</PresentationFormat>
  <Paragraphs>406</Paragraphs>
  <Slides>47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5" baseType="lpstr">
      <vt:lpstr>Arial</vt:lpstr>
      <vt:lpstr>Calibri</vt:lpstr>
      <vt:lpstr>Calibri Light</vt:lpstr>
      <vt:lpstr>Mangal</vt:lpstr>
      <vt:lpstr>Symbol</vt:lpstr>
      <vt:lpstr>Trebuchet MS</vt:lpstr>
      <vt:lpstr>Wingdings</vt:lpstr>
      <vt:lpstr>Office Theme</vt:lpstr>
      <vt:lpstr>Prof. Subodh Wagle, IIT Bombay</vt:lpstr>
      <vt:lpstr>Development: Post-Colonial Understanding: Mainstream Model</vt:lpstr>
      <vt:lpstr>Mainstream Development Paradigm: Recap  . . . 1</vt:lpstr>
      <vt:lpstr>Mainstream Development Paradigm: Recap  . . . 2</vt:lpstr>
      <vt:lpstr>(Mainstream) Development: Other Key Points</vt:lpstr>
      <vt:lpstr>Critique of Mainstream Development . . . 1</vt:lpstr>
      <vt:lpstr>Critique of Mainstream Development . . . 2</vt:lpstr>
      <vt:lpstr>Critique of Mainstream Development . . . 3</vt:lpstr>
      <vt:lpstr>Critique of Mainstream Development . . . 4</vt:lpstr>
      <vt:lpstr>Critique of Mainstream Development. . . 5</vt:lpstr>
      <vt:lpstr>Development: Beyond Economic Growth . . . 1</vt:lpstr>
      <vt:lpstr>Development: Beyond Economic Growth . . . 2</vt:lpstr>
      <vt:lpstr>Human Development Index [HDI] . . . 1</vt:lpstr>
      <vt:lpstr>Human Development Index [HDI] . . . 2</vt:lpstr>
      <vt:lpstr>Development: Through HDI Lens</vt:lpstr>
      <vt:lpstr>Alternative Development . . . 1</vt:lpstr>
      <vt:lpstr>Alternative Development . . . 2</vt:lpstr>
      <vt:lpstr>Alternative Development . . . 3</vt:lpstr>
      <vt:lpstr>Sustainable Development . . . 1</vt:lpstr>
      <vt:lpstr>Sustainable Development . . . 2</vt:lpstr>
      <vt:lpstr>Critiques of Sustainable Development . . 1</vt:lpstr>
      <vt:lpstr>Critiques of Sustainable Development . . 2</vt:lpstr>
      <vt:lpstr>Sustainable Development Goals (SDGs). . . 1 [2015]</vt:lpstr>
      <vt:lpstr>Sustainable Development Goals (SDGs). . . 2 [2015]</vt:lpstr>
      <vt:lpstr>Sustainable Livelihoods Approach . . . 1</vt:lpstr>
      <vt:lpstr>Sustainable Livelihoods Approach . . . 2</vt:lpstr>
      <vt:lpstr>Sustainable Livelihoods Approach . . . 3</vt:lpstr>
      <vt:lpstr>Sustainable Livelihoods Approach . . . 4</vt:lpstr>
      <vt:lpstr>Sustainable Livelihoods Approach . . . 5</vt:lpstr>
      <vt:lpstr>Sustainable Livelihoods Framework</vt:lpstr>
      <vt:lpstr>Sustainable Livelihoods Approach . . . 7</vt:lpstr>
      <vt:lpstr>Sustainable Livelihoods Approach . . . 6</vt:lpstr>
      <vt:lpstr>Sustainable Livelihoods Approach . . . 8</vt:lpstr>
      <vt:lpstr>Sustainable Livelihoods Approach . . . 9</vt:lpstr>
      <vt:lpstr>Sustainable Livelihoods Approach . . . 10</vt:lpstr>
      <vt:lpstr>Sustainable Livelihoods Framework</vt:lpstr>
      <vt:lpstr>Sustainable Livelihoods Framework</vt:lpstr>
      <vt:lpstr>Sustainable Livelihoods Framework</vt:lpstr>
      <vt:lpstr>Sustainable Livelihoods Framework</vt:lpstr>
      <vt:lpstr>Critiques by Post-/ Anti-/ Beyond Development: .  . 1</vt:lpstr>
      <vt:lpstr>Critiques by Post-/ Anti-/ Beyond Development .  . 2</vt:lpstr>
      <vt:lpstr>Post-Development: Solution . . . 1</vt:lpstr>
      <vt:lpstr>Post-Development: Solution . . . 2</vt:lpstr>
      <vt:lpstr>Criticisms of Post-Development . . . 1</vt:lpstr>
      <vt:lpstr>Criticisms of Post-Development . . . 2</vt:lpstr>
      <vt:lpstr>Post-Modernism in Development Thinking . . . 1</vt:lpstr>
      <vt:lpstr>Post-Modernism in Development Thinking . . . 2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Prof. Subodh Wagle, IIT Bombay</dc:title>
  <dc:creator>Microsoft Office User</dc:creator>
  <cp:lastModifiedBy>Abhishek Maurya</cp:lastModifiedBy>
  <cp:revision>74</cp:revision>
  <dcterms:created xsi:type="dcterms:W3CDTF">2022-06-21T14:02:09Z</dcterms:created>
  <dcterms:modified xsi:type="dcterms:W3CDTF">2024-11-11T06:51:05Z</dcterms:modified>
</cp:coreProperties>
</file>